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embeddedFontLst>
    <p:embeddedFont>
      <p:font typeface="Palatino Linotype"/>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7680">
          <p15:clr>
            <a:srgbClr val="A4A3A4"/>
          </p15:clr>
        </p15:guide>
      </p15:sldGuideLst>
    </p:ext>
    <p:ext uri="http://customooxmlschemas.google.com/">
      <go:slidesCustomData xmlns:go="http://customooxmlschemas.google.com/" r:id="rId45" roundtripDataSignature="AMtx7mgOkwGylv46Emw/XED4REdGfzUg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C6B5B4-1312-4278-BDF0-FE5E56830534}">
  <a:tblStyle styleId="{81C6B5B4-1312-4278-BDF0-FE5E5683053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76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alatinoLinotype-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alatinoLinotype-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alatinoLinotype-italic.fntdata"/><Relationship Id="rId16" Type="http://schemas.openxmlformats.org/officeDocument/2006/relationships/slide" Target="slides/slide10.xml"/><Relationship Id="rId38" Type="http://schemas.openxmlformats.org/officeDocument/2006/relationships/font" Target="fonts/PalatinoLinotype-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f86816e7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g12f86816e7e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f86816e7e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12f86816e7e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f86816e7e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12f86816e7e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f86816e7e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g12f86816e7e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f86816e7e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g12f86816e7e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f86816e7e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12f86816e7e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f86816e7e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g12f86816e7e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f86816e7e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g12f86816e7e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f86816e7e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g12f86816e7e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f86816e7e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g12f86816e7e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f86816e7e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g12f86816e7e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 name="Google Shape;45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f86816e7e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g12f86816e7e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f86816e7e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g12f86816e7e_0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f86816e7e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g12f86816e7e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f86816e7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g12f86816e7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f86816e7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g12f86816e7e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1" name="Shape 11"/>
        <p:cNvGrpSpPr/>
        <p:nvPr/>
      </p:nvGrpSpPr>
      <p:grpSpPr>
        <a:xfrm>
          <a:off x="0" y="0"/>
          <a:ext cx="0" cy="0"/>
          <a:chOff x="0" y="0"/>
          <a:chExt cx="0" cy="0"/>
        </a:xfrm>
      </p:grpSpPr>
      <p:sp>
        <p:nvSpPr>
          <p:cNvPr id="12" name="Google Shape;12;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7" name="Shape 17"/>
        <p:cNvGrpSpPr/>
        <p:nvPr/>
      </p:nvGrpSpPr>
      <p:grpSpPr>
        <a:xfrm>
          <a:off x="0" y="0"/>
          <a:ext cx="0" cy="0"/>
          <a:chOff x="0" y="0"/>
          <a:chExt cx="0" cy="0"/>
        </a:xfrm>
      </p:grpSpPr>
      <p:sp>
        <p:nvSpPr>
          <p:cNvPr id="18" name="Google Shape;1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3" name="Shape 23"/>
        <p:cNvGrpSpPr/>
        <p:nvPr/>
      </p:nvGrpSpPr>
      <p:grpSpPr>
        <a:xfrm>
          <a:off x="0" y="0"/>
          <a:ext cx="0" cy="0"/>
          <a:chOff x="0" y="0"/>
          <a:chExt cx="0" cy="0"/>
        </a:xfrm>
      </p:grpSpPr>
      <p:sp>
        <p:nvSpPr>
          <p:cNvPr id="24" name="Google Shape;24;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9" name="Shape 29"/>
        <p:cNvGrpSpPr/>
        <p:nvPr/>
      </p:nvGrpSpPr>
      <p:grpSpPr>
        <a:xfrm>
          <a:off x="0" y="0"/>
          <a:ext cx="0" cy="0"/>
          <a:chOff x="0" y="0"/>
          <a:chExt cx="0" cy="0"/>
        </a:xfrm>
      </p:grpSpPr>
      <p:sp>
        <p:nvSpPr>
          <p:cNvPr id="30" name="Google Shape;3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6" name="Shape 36"/>
        <p:cNvGrpSpPr/>
        <p:nvPr/>
      </p:nvGrpSpPr>
      <p:grpSpPr>
        <a:xfrm>
          <a:off x="0" y="0"/>
          <a:ext cx="0" cy="0"/>
          <a:chOff x="0" y="0"/>
          <a:chExt cx="0" cy="0"/>
        </a:xfrm>
      </p:grpSpPr>
      <p:sp>
        <p:nvSpPr>
          <p:cNvPr id="37" name="Google Shape;37;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5" name="Shape 45"/>
        <p:cNvGrpSpPr/>
        <p:nvPr/>
      </p:nvGrpSpPr>
      <p:grpSpPr>
        <a:xfrm>
          <a:off x="0" y="0"/>
          <a:ext cx="0" cy="0"/>
          <a:chOff x="0" y="0"/>
          <a:chExt cx="0" cy="0"/>
        </a:xfrm>
      </p:grpSpPr>
      <p:sp>
        <p:nvSpPr>
          <p:cNvPr id="46" name="Google Shape;4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0" name="Shape 50"/>
        <p:cNvGrpSpPr/>
        <p:nvPr/>
      </p:nvGrpSpPr>
      <p:grpSpPr>
        <a:xfrm>
          <a:off x="0" y="0"/>
          <a:ext cx="0" cy="0"/>
          <a:chOff x="0" y="0"/>
          <a:chExt cx="0" cy="0"/>
        </a:xfrm>
      </p:grpSpPr>
      <p:sp>
        <p:nvSpPr>
          <p:cNvPr id="51" name="Google Shape;5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7"/>
          <p:cNvSpPr/>
          <p:nvPr>
            <p:ph idx="2" type="pic"/>
          </p:nvPr>
        </p:nvSpPr>
        <p:spPr>
          <a:xfrm>
            <a:off x="5183188" y="987425"/>
            <a:ext cx="6172200" cy="4873625"/>
          </a:xfrm>
          <a:prstGeom prst="rect">
            <a:avLst/>
          </a:prstGeom>
          <a:noFill/>
          <a:ln>
            <a:noFill/>
          </a:ln>
        </p:spPr>
      </p:sp>
      <p:sp>
        <p:nvSpPr>
          <p:cNvPr id="64" name="Google Shape;64;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5.gif"/><Relationship Id="rId5" Type="http://schemas.openxmlformats.org/officeDocument/2006/relationships/image" Target="../media/image11.png"/><Relationship Id="rId6"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slide" Target="/ppt/slides/slide6.xml"/><Relationship Id="rId4" Type="http://schemas.openxmlformats.org/officeDocument/2006/relationships/slide" Target="/ppt/slides/slide17.xml"/><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slide" Target="/ppt/slides/slide11.xml"/><Relationship Id="rId4" Type="http://schemas.openxmlformats.org/officeDocument/2006/relationships/slide" Target="/ppt/slid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drive.google.com/file/d/1oFuX5VDhshWvAiO9R8tVdr80m5SwAZKj/view" TargetMode="Externa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drive.google.com/file/d/1oNuHoW5JyOYzQRO5_8kT5jIqF_YvamU9/view" TargetMode="Externa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gi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5.png"/><Relationship Id="rId10" Type="http://schemas.openxmlformats.org/officeDocument/2006/relationships/image" Target="../media/image40.png"/><Relationship Id="rId9" Type="http://schemas.openxmlformats.org/officeDocument/2006/relationships/image" Target="../media/image41.png"/><Relationship Id="rId5" Type="http://schemas.openxmlformats.org/officeDocument/2006/relationships/image" Target="../media/image32.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jpg"/><Relationship Id="rId5"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gif"/><Relationship Id="rId5" Type="http://schemas.openxmlformats.org/officeDocument/2006/relationships/image" Target="../media/image6.gif"/><Relationship Id="rId6" Type="http://schemas.openxmlformats.org/officeDocument/2006/relationships/image" Target="../media/image4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slide" Target="/ppt/slides/slide11.xml"/><Relationship Id="rId4" Type="http://schemas.openxmlformats.org/officeDocument/2006/relationships/slide" Target="/ppt/slides/slide17.xml"/><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Retângulo&#10;&#10;Descrição gerada automaticamente com confiança baixa" id="84" name="Google Shape;84;p1"/>
          <p:cNvPicPr preferRelativeResize="0"/>
          <p:nvPr/>
        </p:nvPicPr>
        <p:blipFill rotWithShape="1">
          <a:blip r:embed="rId3">
            <a:alphaModFix/>
          </a:blip>
          <a:srcRect b="20926" l="0" r="0" t="23889"/>
          <a:stretch/>
        </p:blipFill>
        <p:spPr>
          <a:xfrm>
            <a:off x="-679450" y="-157645"/>
            <a:ext cx="13550900" cy="7478090"/>
          </a:xfrm>
          <a:prstGeom prst="rect">
            <a:avLst/>
          </a:prstGeom>
          <a:noFill/>
          <a:ln>
            <a:noFill/>
          </a:ln>
        </p:spPr>
      </p:pic>
      <p:pic>
        <p:nvPicPr>
          <p:cNvPr descr="Google logo animation | Google logo, Google animations, Motion design  animation" id="85" name="Google Shape;85;p1"/>
          <p:cNvPicPr preferRelativeResize="0"/>
          <p:nvPr/>
        </p:nvPicPr>
        <p:blipFill rotWithShape="1">
          <a:blip r:embed="rId4">
            <a:alphaModFix/>
          </a:blip>
          <a:srcRect b="0" l="0" r="0" t="0"/>
          <a:stretch/>
        </p:blipFill>
        <p:spPr>
          <a:xfrm>
            <a:off x="5074920" y="1897378"/>
            <a:ext cx="2042160" cy="1531622"/>
          </a:xfrm>
          <a:prstGeom prst="rect">
            <a:avLst/>
          </a:prstGeom>
          <a:noFill/>
          <a:ln>
            <a:noFill/>
          </a:ln>
        </p:spPr>
      </p:pic>
      <p:pic>
        <p:nvPicPr>
          <p:cNvPr id="86" name="Google Shape;86;p1"/>
          <p:cNvPicPr preferRelativeResize="0"/>
          <p:nvPr/>
        </p:nvPicPr>
        <p:blipFill rotWithShape="1">
          <a:blip r:embed="rId5">
            <a:alphaModFix/>
          </a:blip>
          <a:srcRect b="0" l="0" r="0" t="0"/>
          <a:stretch/>
        </p:blipFill>
        <p:spPr>
          <a:xfrm>
            <a:off x="3784600" y="3011590"/>
            <a:ext cx="4622800" cy="1086358"/>
          </a:xfrm>
          <a:prstGeom prst="rect">
            <a:avLst/>
          </a:prstGeom>
          <a:noFill/>
          <a:ln>
            <a:noFill/>
          </a:ln>
        </p:spPr>
      </p:pic>
      <p:sp>
        <p:nvSpPr>
          <p:cNvPr id="87" name="Google Shape;87;p1"/>
          <p:cNvSpPr/>
          <p:nvPr/>
        </p:nvSpPr>
        <p:spPr>
          <a:xfrm>
            <a:off x="8028109" y="3201712"/>
            <a:ext cx="227288" cy="227288"/>
          </a:xfrm>
          <a:prstGeom prst="ellipse">
            <a:avLst/>
          </a:prstGeom>
          <a:solidFill>
            <a:schemeClr val="accent2">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 name="Google Shape;88;p1"/>
          <p:cNvSpPr txBox="1"/>
          <p:nvPr/>
        </p:nvSpPr>
        <p:spPr>
          <a:xfrm>
            <a:off x="4142811" y="3161467"/>
            <a:ext cx="347518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Calibri"/>
                <a:ea typeface="Calibri"/>
                <a:cs typeface="Calibri"/>
                <a:sym typeface="Calibri"/>
              </a:rPr>
              <a:t>Projeto BusSpot</a:t>
            </a:r>
            <a:endParaRPr b="0" i="0" sz="1400" u="none" cap="none" strike="noStrike">
              <a:solidFill>
                <a:srgbClr val="000000"/>
              </a:solidFill>
              <a:latin typeface="Arial"/>
              <a:ea typeface="Arial"/>
              <a:cs typeface="Arial"/>
              <a:sym typeface="Arial"/>
            </a:endParaRPr>
          </a:p>
        </p:txBody>
      </p:sp>
      <p:grpSp>
        <p:nvGrpSpPr>
          <p:cNvPr id="89" name="Google Shape;89;p1"/>
          <p:cNvGrpSpPr/>
          <p:nvPr/>
        </p:nvGrpSpPr>
        <p:grpSpPr>
          <a:xfrm>
            <a:off x="3855722" y="1642763"/>
            <a:ext cx="4480558" cy="1384846"/>
            <a:chOff x="3630613" y="762000"/>
            <a:chExt cx="4930775" cy="1524000"/>
          </a:xfrm>
        </p:grpSpPr>
        <p:sp>
          <p:nvSpPr>
            <p:cNvPr id="90" name="Google Shape;90;p1"/>
            <p:cNvSpPr/>
            <p:nvPr/>
          </p:nvSpPr>
          <p:spPr>
            <a:xfrm>
              <a:off x="3630613" y="762000"/>
              <a:ext cx="4930775" cy="1524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Pin on rotacja" id="91" name="Google Shape;91;p1"/>
            <p:cNvPicPr preferRelativeResize="0"/>
            <p:nvPr/>
          </p:nvPicPr>
          <p:blipFill rotWithShape="1">
            <a:blip r:embed="rId6">
              <a:alphaModFix/>
            </a:blip>
            <a:srcRect b="31499" l="30375" r="28875" t="30500"/>
            <a:stretch/>
          </p:blipFill>
          <p:spPr>
            <a:xfrm>
              <a:off x="5362575" y="1201183"/>
              <a:ext cx="1466850" cy="1025895"/>
            </a:xfrm>
            <a:custGeom>
              <a:rect b="b" l="l" r="r" t="t"/>
              <a:pathLst>
                <a:path extrusionOk="0" h="2171700" w="3105150">
                  <a:moveTo>
                    <a:pt x="0" y="0"/>
                  </a:moveTo>
                  <a:lnTo>
                    <a:pt x="3105150" y="0"/>
                  </a:lnTo>
                  <a:lnTo>
                    <a:pt x="3105150" y="2171700"/>
                  </a:lnTo>
                  <a:lnTo>
                    <a:pt x="0" y="2171700"/>
                  </a:lnTo>
                  <a:close/>
                </a:path>
              </a:pathLst>
            </a:cu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par>
                                <p:cTn fill="hold" nodeType="withEffect" presetClass="exit" presetID="10" presetSubtype="0">
                                  <p:stCondLst>
                                    <p:cond delay="3500"/>
                                  </p:stCondLst>
                                  <p:childTnLst>
                                    <p:animEffect filter="fade" transition="out">
                                      <p:cBhvr>
                                        <p:cTn dur="500"/>
                                        <p:tgtEl>
                                          <p:spTgt spid="89"/>
                                        </p:tgtEl>
                                      </p:cBhvr>
                                    </p:animEffect>
                                    <p:set>
                                      <p:cBhvr>
                                        <p:cTn dur="1" fill="hold">
                                          <p:stCondLst>
                                            <p:cond delay="500"/>
                                          </p:stCondLst>
                                        </p:cTn>
                                        <p:tgtEl>
                                          <p:spTgt spid="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1"/>
          <p:cNvSpPr/>
          <p:nvPr/>
        </p:nvSpPr>
        <p:spPr>
          <a:xfrm>
            <a:off x="208050" y="-5414"/>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4" name="Google Shape;224;p11"/>
          <p:cNvSpPr/>
          <p:nvPr/>
        </p:nvSpPr>
        <p:spPr>
          <a:xfrm>
            <a:off x="0" y="-10835"/>
            <a:ext cx="12192000" cy="8876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11"/>
          <p:cNvSpPr/>
          <p:nvPr/>
        </p:nvSpPr>
        <p:spPr>
          <a:xfrm>
            <a:off x="208055" y="242068"/>
            <a:ext cx="10232023" cy="503053"/>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6" name="Google Shape;226;p11"/>
          <p:cNvSpPr txBox="1"/>
          <p:nvPr/>
        </p:nvSpPr>
        <p:spPr>
          <a:xfrm>
            <a:off x="379506" y="198450"/>
            <a:ext cx="8285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pt-BR" sz="3200" u="none" cap="none" strike="noStrike">
                <a:solidFill>
                  <a:schemeClr val="dk1"/>
                </a:solidFill>
                <a:latin typeface="Calibri"/>
                <a:ea typeface="Calibri"/>
                <a:cs typeface="Calibri"/>
                <a:sym typeface="Calibri"/>
              </a:rPr>
              <a:t>Requisitos </a:t>
            </a:r>
            <a:r>
              <a:rPr lang="pt-BR" sz="3200">
                <a:solidFill>
                  <a:schemeClr val="dk1"/>
                </a:solidFill>
                <a:latin typeface="Calibri"/>
                <a:ea typeface="Calibri"/>
                <a:cs typeface="Calibri"/>
                <a:sym typeface="Calibri"/>
              </a:rPr>
              <a:t>Adiados e Restrições</a:t>
            </a:r>
            <a:endParaRPr b="0" i="0" sz="1400" u="none" cap="none" strike="noStrike">
              <a:solidFill>
                <a:srgbClr val="000000"/>
              </a:solidFill>
              <a:latin typeface="Arial"/>
              <a:ea typeface="Arial"/>
              <a:cs typeface="Arial"/>
              <a:sym typeface="Arial"/>
            </a:endParaRPr>
          </a:p>
        </p:txBody>
      </p:sp>
      <p:cxnSp>
        <p:nvCxnSpPr>
          <p:cNvPr id="227" name="Google Shape;227;p11"/>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228" name="Google Shape;228;p11"/>
          <p:cNvGrpSpPr/>
          <p:nvPr/>
        </p:nvGrpSpPr>
        <p:grpSpPr>
          <a:xfrm rot="10800000">
            <a:off x="10772775" y="374006"/>
            <a:ext cx="1052801" cy="226163"/>
            <a:chOff x="8109549" y="6040041"/>
            <a:chExt cx="1675818" cy="360000"/>
          </a:xfrm>
        </p:grpSpPr>
        <p:sp>
          <p:nvSpPr>
            <p:cNvPr id="229" name="Google Shape;229;p11"/>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0" name="Google Shape;230;p11"/>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 name="Google Shape;231;p11"/>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11"/>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33" name="Google Shape;233;p11"/>
          <p:cNvSpPr txBox="1"/>
          <p:nvPr/>
        </p:nvSpPr>
        <p:spPr>
          <a:xfrm>
            <a:off x="212250" y="1408675"/>
            <a:ext cx="11767500" cy="1621500"/>
          </a:xfrm>
          <a:prstGeom prst="rect">
            <a:avLst/>
          </a:prstGeom>
          <a:noFill/>
          <a:ln>
            <a:noFill/>
          </a:ln>
        </p:spPr>
        <p:txBody>
          <a:bodyPr anchorCtr="0" anchor="t" bIns="91425" lIns="91425" spcFirstLastPara="1" rIns="91425" wrap="square" tIns="91425">
            <a:spAutoFit/>
          </a:bodyPr>
          <a:lstStyle/>
          <a:p>
            <a:pPr indent="-374650" lvl="0" marL="457200" marR="584200" rtl="0" algn="just">
              <a:lnSpc>
                <a:spcPct val="115000"/>
              </a:lnSpc>
              <a:spcBef>
                <a:spcPts val="100"/>
              </a:spcBef>
              <a:spcAft>
                <a:spcPts val="0"/>
              </a:spcAft>
              <a:buClr>
                <a:schemeClr val="dk1"/>
              </a:buClr>
              <a:buSzPts val="2300"/>
              <a:buChar char="●"/>
            </a:pPr>
            <a:r>
              <a:rPr lang="pt-BR" sz="2300">
                <a:solidFill>
                  <a:schemeClr val="dk1"/>
                </a:solidFill>
              </a:rPr>
              <a:t>Cadastrar os guinchos de socorro dos ônibus;</a:t>
            </a:r>
            <a:endParaRPr sz="2300">
              <a:solidFill>
                <a:schemeClr val="dk1"/>
              </a:solidFill>
            </a:endParaRPr>
          </a:p>
          <a:p>
            <a:pPr indent="-374650" lvl="0" marL="457200" marR="584200" rtl="0" algn="just">
              <a:lnSpc>
                <a:spcPct val="115000"/>
              </a:lnSpc>
              <a:spcBef>
                <a:spcPts val="0"/>
              </a:spcBef>
              <a:spcAft>
                <a:spcPts val="0"/>
              </a:spcAft>
              <a:buClr>
                <a:schemeClr val="dk1"/>
              </a:buClr>
              <a:buSzPts val="2300"/>
              <a:buChar char="●"/>
            </a:pPr>
            <a:r>
              <a:rPr lang="pt-BR" sz="2300">
                <a:solidFill>
                  <a:schemeClr val="dk1"/>
                </a:solidFill>
              </a:rPr>
              <a:t>Sistema terá uma sincronização com o botão de pânico do ônibus;</a:t>
            </a:r>
            <a:endParaRPr sz="2300">
              <a:solidFill>
                <a:schemeClr val="dk1"/>
              </a:solidFill>
            </a:endParaRPr>
          </a:p>
          <a:p>
            <a:pPr indent="-374650" lvl="0" marL="457200" marR="584200" rtl="0" algn="just">
              <a:lnSpc>
                <a:spcPct val="115000"/>
              </a:lnSpc>
              <a:spcBef>
                <a:spcPts val="0"/>
              </a:spcBef>
              <a:spcAft>
                <a:spcPts val="0"/>
              </a:spcAft>
              <a:buClr>
                <a:schemeClr val="dk1"/>
              </a:buClr>
              <a:buSzPts val="2300"/>
              <a:buChar char="●"/>
            </a:pPr>
            <a:r>
              <a:rPr lang="pt-BR" sz="2300">
                <a:solidFill>
                  <a:schemeClr val="dk1"/>
                </a:solidFill>
              </a:rPr>
              <a:t>O sistema deverá permitir </a:t>
            </a:r>
            <a:r>
              <a:rPr lang="pt-BR" sz="2300">
                <a:solidFill>
                  <a:schemeClr val="dk1"/>
                </a:solidFill>
              </a:rPr>
              <a:t>cadastrar</a:t>
            </a:r>
            <a:r>
              <a:rPr lang="pt-BR" sz="2300">
                <a:solidFill>
                  <a:schemeClr val="dk1"/>
                </a:solidFill>
              </a:rPr>
              <a:t> a tripulação do coletivo nas viagens.</a:t>
            </a:r>
            <a:endParaRPr sz="2300">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sp>
        <p:nvSpPr>
          <p:cNvPr id="234" name="Google Shape;234;p11"/>
          <p:cNvSpPr txBox="1"/>
          <p:nvPr/>
        </p:nvSpPr>
        <p:spPr>
          <a:xfrm>
            <a:off x="379500" y="3438100"/>
            <a:ext cx="11446200" cy="1954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Char char="●"/>
            </a:pPr>
            <a:r>
              <a:rPr lang="pt-BR" sz="2300"/>
              <a:t>Utilizaremos como base de dados para o endereço o ViaCEP para alimentar nossa base de dados;</a:t>
            </a:r>
            <a:endParaRPr sz="2300"/>
          </a:p>
          <a:p>
            <a:pPr indent="-374650" lvl="0" marL="457200" rtl="0" algn="l">
              <a:spcBef>
                <a:spcPts val="0"/>
              </a:spcBef>
              <a:spcAft>
                <a:spcPts val="0"/>
              </a:spcAft>
              <a:buSzPts val="2300"/>
              <a:buChar char="●"/>
            </a:pPr>
            <a:r>
              <a:rPr lang="pt-BR" sz="2300"/>
              <a:t>Usaremos como base o mapa do OpenStreetMap;</a:t>
            </a:r>
            <a:endParaRPr sz="2300"/>
          </a:p>
          <a:p>
            <a:pPr indent="-374650" lvl="0" marL="457200" rtl="0" algn="l">
              <a:spcBef>
                <a:spcPts val="0"/>
              </a:spcBef>
              <a:spcAft>
                <a:spcPts val="0"/>
              </a:spcAft>
              <a:buSzPts val="2300"/>
              <a:buChar char="●"/>
            </a:pPr>
            <a:r>
              <a:rPr lang="pt-BR" sz="2300"/>
              <a:t>Projeto de lei de número 448, de 2015, diz que todos os ônibus são obrigados a possuir GPS e botão de pânico.</a:t>
            </a:r>
            <a:endParaRPr sz="2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p:nvPr/>
        </p:nvSpPr>
        <p:spPr>
          <a:xfrm>
            <a:off x="0" y="0"/>
            <a:ext cx="12192000" cy="6867525"/>
          </a:xfrm>
          <a:prstGeom prst="rect">
            <a:avLst/>
          </a:prstGeom>
          <a:solidFill>
            <a:srgbClr val="FA39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240" name="Google Shape;240;p12">
            <a:hlinkClick action="ppaction://hlinksldjump" r:id="rId3"/>
          </p:cNvPr>
          <p:cNvSpPr/>
          <p:nvPr/>
        </p:nvSpPr>
        <p:spPr>
          <a:xfrm>
            <a:off x="0" y="6438900"/>
            <a:ext cx="3047999" cy="428625"/>
          </a:xfrm>
          <a:prstGeom prst="rect">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241" name="Google Shape;241;p12"/>
          <p:cNvSpPr txBox="1"/>
          <p:nvPr/>
        </p:nvSpPr>
        <p:spPr>
          <a:xfrm>
            <a:off x="421098" y="224400"/>
            <a:ext cx="4651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pt-BR" sz="2800">
                <a:solidFill>
                  <a:schemeClr val="lt1"/>
                </a:solidFill>
                <a:latin typeface="Open Sans"/>
                <a:ea typeface="Open Sans"/>
                <a:cs typeface="Open Sans"/>
                <a:sym typeface="Open Sans"/>
              </a:rPr>
              <a:t>Análise</a:t>
            </a:r>
            <a:r>
              <a:rPr lang="pt-BR" sz="2800">
                <a:solidFill>
                  <a:schemeClr val="lt1"/>
                </a:solidFill>
                <a:latin typeface="Open Sans"/>
                <a:ea typeface="Open Sans"/>
                <a:cs typeface="Open Sans"/>
                <a:sym typeface="Open Sans"/>
              </a:rPr>
              <a:t> - Diagramas UML</a:t>
            </a:r>
            <a:endParaRPr b="0" i="0" sz="1400" u="none" cap="none" strike="noStrike">
              <a:solidFill>
                <a:srgbClr val="000000"/>
              </a:solidFill>
              <a:latin typeface="Arial"/>
              <a:ea typeface="Arial"/>
              <a:cs typeface="Arial"/>
              <a:sym typeface="Arial"/>
            </a:endParaRPr>
          </a:p>
        </p:txBody>
      </p:sp>
      <p:sp>
        <p:nvSpPr>
          <p:cNvPr id="242" name="Google Shape;242;p12">
            <a:hlinkClick action="ppaction://hlinksldjump" r:id="rId4"/>
          </p:cNvPr>
          <p:cNvSpPr/>
          <p:nvPr/>
        </p:nvSpPr>
        <p:spPr>
          <a:xfrm>
            <a:off x="6096000" y="6438900"/>
            <a:ext cx="3048000" cy="428625"/>
          </a:xfrm>
          <a:prstGeom prst="rect">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243" name="Google Shape;243;p12"/>
          <p:cNvSpPr/>
          <p:nvPr/>
        </p:nvSpPr>
        <p:spPr>
          <a:xfrm>
            <a:off x="9144000" y="6438900"/>
            <a:ext cx="3048000" cy="428625"/>
          </a:xfrm>
          <a:prstGeom prst="rect">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244" name="Google Shape;244;p12"/>
          <p:cNvSpPr txBox="1"/>
          <p:nvPr/>
        </p:nvSpPr>
        <p:spPr>
          <a:xfrm>
            <a:off x="4134957" y="6483935"/>
            <a:ext cx="87408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Analise</a:t>
            </a:r>
            <a:endParaRPr b="0" i="0" sz="1400" u="none" cap="none" strike="noStrike">
              <a:solidFill>
                <a:srgbClr val="000000"/>
              </a:solidFill>
              <a:latin typeface="Arial"/>
              <a:ea typeface="Arial"/>
              <a:cs typeface="Arial"/>
              <a:sym typeface="Arial"/>
            </a:endParaRPr>
          </a:p>
        </p:txBody>
      </p:sp>
      <p:sp>
        <p:nvSpPr>
          <p:cNvPr id="245" name="Google Shape;245;p12"/>
          <p:cNvSpPr txBox="1"/>
          <p:nvPr/>
        </p:nvSpPr>
        <p:spPr>
          <a:xfrm>
            <a:off x="6553200" y="6483863"/>
            <a:ext cx="22533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Projeto de Software</a:t>
            </a:r>
            <a:endParaRPr b="0" i="0" sz="1400" u="none" cap="none" strike="noStrike">
              <a:solidFill>
                <a:srgbClr val="000000"/>
              </a:solidFill>
              <a:latin typeface="Arial"/>
              <a:ea typeface="Arial"/>
              <a:cs typeface="Arial"/>
              <a:sym typeface="Arial"/>
            </a:endParaRPr>
          </a:p>
        </p:txBody>
      </p:sp>
      <p:sp>
        <p:nvSpPr>
          <p:cNvPr id="246" name="Google Shape;246;p12"/>
          <p:cNvSpPr/>
          <p:nvPr/>
        </p:nvSpPr>
        <p:spPr>
          <a:xfrm>
            <a:off x="421100" y="861750"/>
            <a:ext cx="11297400" cy="5343900"/>
          </a:xfrm>
          <a:prstGeom prst="rect">
            <a:avLst/>
          </a:prstGeom>
          <a:solidFill>
            <a:schemeClr val="lt1"/>
          </a:solidFill>
          <a:ln cap="flat" cmpd="sng" w="9525">
            <a:solidFill>
              <a:srgbClr val="E33E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12"/>
          <p:cNvPicPr preferRelativeResize="0"/>
          <p:nvPr/>
        </p:nvPicPr>
        <p:blipFill>
          <a:blip r:embed="rId5">
            <a:alphaModFix/>
          </a:blip>
          <a:stretch>
            <a:fillRect/>
          </a:stretch>
        </p:blipFill>
        <p:spPr>
          <a:xfrm>
            <a:off x="1792275" y="861750"/>
            <a:ext cx="8990924" cy="5343900"/>
          </a:xfrm>
          <a:prstGeom prst="rect">
            <a:avLst/>
          </a:prstGeom>
          <a:noFill/>
          <a:ln>
            <a:noFill/>
          </a:ln>
        </p:spPr>
      </p:pic>
      <p:sp>
        <p:nvSpPr>
          <p:cNvPr id="248" name="Google Shape;248;p12"/>
          <p:cNvSpPr txBox="1"/>
          <p:nvPr/>
        </p:nvSpPr>
        <p:spPr>
          <a:xfrm>
            <a:off x="9617552" y="6483875"/>
            <a:ext cx="21009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Implementação</a:t>
            </a:r>
            <a:endParaRPr b="0" i="0" sz="1600" u="none" cap="none" strike="noStrike">
              <a:solidFill>
                <a:schemeClr val="lt1"/>
              </a:solidFill>
              <a:latin typeface="Open Sans"/>
              <a:ea typeface="Open Sans"/>
              <a:cs typeface="Open Sans"/>
              <a:sym typeface="Open Sans"/>
            </a:endParaRPr>
          </a:p>
        </p:txBody>
      </p:sp>
      <p:sp>
        <p:nvSpPr>
          <p:cNvPr id="249" name="Google Shape;249;p12"/>
          <p:cNvSpPr txBox="1"/>
          <p:nvPr/>
        </p:nvSpPr>
        <p:spPr>
          <a:xfrm>
            <a:off x="51250" y="6483875"/>
            <a:ext cx="2963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Engenharia de Requisitos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5"/>
          <p:cNvSpPr/>
          <p:nvPr/>
        </p:nvSpPr>
        <p:spPr>
          <a:xfrm>
            <a:off x="0" y="-10839"/>
            <a:ext cx="12192000" cy="68688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p15"/>
          <p:cNvSpPr/>
          <p:nvPr/>
        </p:nvSpPr>
        <p:spPr>
          <a:xfrm>
            <a:off x="0" y="-10835"/>
            <a:ext cx="12192000" cy="8876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p15"/>
          <p:cNvSpPr/>
          <p:nvPr/>
        </p:nvSpPr>
        <p:spPr>
          <a:xfrm>
            <a:off x="208055" y="242068"/>
            <a:ext cx="10232023" cy="503053"/>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15"/>
          <p:cNvSpPr txBox="1"/>
          <p:nvPr/>
        </p:nvSpPr>
        <p:spPr>
          <a:xfrm>
            <a:off x="379506" y="198450"/>
            <a:ext cx="8285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Diagrama de Classe </a:t>
            </a:r>
            <a:r>
              <a:rPr lang="pt-BR" sz="3200">
                <a:solidFill>
                  <a:schemeClr val="dk1"/>
                </a:solidFill>
                <a:latin typeface="Calibri"/>
                <a:ea typeface="Calibri"/>
                <a:cs typeface="Calibri"/>
                <a:sym typeface="Calibri"/>
              </a:rPr>
              <a:t>Análise</a:t>
            </a:r>
            <a:endParaRPr b="0" i="0" sz="1400" u="none" cap="none" strike="noStrike">
              <a:solidFill>
                <a:srgbClr val="000000"/>
              </a:solidFill>
              <a:latin typeface="Arial"/>
              <a:ea typeface="Arial"/>
              <a:cs typeface="Arial"/>
              <a:sym typeface="Arial"/>
            </a:endParaRPr>
          </a:p>
        </p:txBody>
      </p:sp>
      <p:cxnSp>
        <p:nvCxnSpPr>
          <p:cNvPr id="258" name="Google Shape;258;p15"/>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259" name="Google Shape;259;p15"/>
          <p:cNvGrpSpPr/>
          <p:nvPr/>
        </p:nvGrpSpPr>
        <p:grpSpPr>
          <a:xfrm rot="10800000">
            <a:off x="10772775" y="374006"/>
            <a:ext cx="1052801" cy="226163"/>
            <a:chOff x="8109549" y="6040041"/>
            <a:chExt cx="1675818" cy="360000"/>
          </a:xfrm>
        </p:grpSpPr>
        <p:sp>
          <p:nvSpPr>
            <p:cNvPr id="260" name="Google Shape;260;p15"/>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 name="Google Shape;261;p15"/>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 name="Google Shape;262;p15"/>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3" name="Google Shape;263;p15"/>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264" name="Google Shape;264;p15"/>
          <p:cNvPicPr preferRelativeResize="0"/>
          <p:nvPr/>
        </p:nvPicPr>
        <p:blipFill>
          <a:blip r:embed="rId3">
            <a:alphaModFix/>
          </a:blip>
          <a:stretch>
            <a:fillRect/>
          </a:stretch>
        </p:blipFill>
        <p:spPr>
          <a:xfrm>
            <a:off x="5806825" y="1180413"/>
            <a:ext cx="6086475" cy="5172075"/>
          </a:xfrm>
          <a:prstGeom prst="rect">
            <a:avLst/>
          </a:prstGeom>
          <a:noFill/>
          <a:ln>
            <a:noFill/>
          </a:ln>
        </p:spPr>
      </p:pic>
      <p:sp>
        <p:nvSpPr>
          <p:cNvPr id="265" name="Google Shape;265;p15"/>
          <p:cNvSpPr txBox="1"/>
          <p:nvPr/>
        </p:nvSpPr>
        <p:spPr>
          <a:xfrm>
            <a:off x="379500" y="1180425"/>
            <a:ext cx="53463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100">
                <a:latin typeface="Calibri"/>
                <a:ea typeface="Calibri"/>
                <a:cs typeface="Calibri"/>
                <a:sym typeface="Calibri"/>
              </a:rPr>
              <a:t>O diagrama de classe tem por objetivo representar as estruturas dos modelos dos objetos, e identificando as classes, o que auxilia a criação das tabelas no banco de dados (RENATO JOSE GROFFE, 2013).</a:t>
            </a:r>
            <a:endParaRPr sz="2100">
              <a:latin typeface="Calibri"/>
              <a:ea typeface="Calibri"/>
              <a:cs typeface="Calibri"/>
              <a:sym typeface="Calibri"/>
            </a:endParaRPr>
          </a:p>
        </p:txBody>
      </p:sp>
      <p:pic>
        <p:nvPicPr>
          <p:cNvPr id="266" name="Google Shape;266;p15"/>
          <p:cNvPicPr preferRelativeResize="0"/>
          <p:nvPr/>
        </p:nvPicPr>
        <p:blipFill>
          <a:blip r:embed="rId4">
            <a:alphaModFix/>
          </a:blip>
          <a:stretch>
            <a:fillRect/>
          </a:stretch>
        </p:blipFill>
        <p:spPr>
          <a:xfrm>
            <a:off x="208038" y="2918038"/>
            <a:ext cx="5534025" cy="3743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2f86816e7e_0_45"/>
          <p:cNvSpPr/>
          <p:nvPr/>
        </p:nvSpPr>
        <p:spPr>
          <a:xfrm>
            <a:off x="0" y="-1083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pt-BR" sz="1800">
                <a:solidFill>
                  <a:schemeClr val="lt1"/>
                </a:solidFill>
                <a:latin typeface="Calibri"/>
                <a:ea typeface="Calibri"/>
                <a:cs typeface="Calibri"/>
                <a:sym typeface="Calibri"/>
              </a:rPr>
              <a:t>q</a:t>
            </a:r>
            <a:endParaRPr b="0" i="0" sz="1800" u="none" cap="none" strike="noStrike">
              <a:solidFill>
                <a:schemeClr val="lt1"/>
              </a:solidFill>
              <a:latin typeface="Calibri"/>
              <a:ea typeface="Calibri"/>
              <a:cs typeface="Calibri"/>
              <a:sym typeface="Calibri"/>
            </a:endParaRPr>
          </a:p>
        </p:txBody>
      </p:sp>
      <p:sp>
        <p:nvSpPr>
          <p:cNvPr id="272" name="Google Shape;272;g12f86816e7e_0_45"/>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 name="Google Shape;273;g12f86816e7e_0_45"/>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 name="Google Shape;274;g12f86816e7e_0_45"/>
          <p:cNvSpPr txBox="1"/>
          <p:nvPr/>
        </p:nvSpPr>
        <p:spPr>
          <a:xfrm>
            <a:off x="379506" y="198450"/>
            <a:ext cx="8285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Diagrama de Atividade</a:t>
            </a:r>
            <a:endParaRPr b="0" i="0" sz="1400" u="none" cap="none" strike="noStrike">
              <a:solidFill>
                <a:srgbClr val="000000"/>
              </a:solidFill>
              <a:latin typeface="Arial"/>
              <a:ea typeface="Arial"/>
              <a:cs typeface="Arial"/>
              <a:sym typeface="Arial"/>
            </a:endParaRPr>
          </a:p>
        </p:txBody>
      </p:sp>
      <p:cxnSp>
        <p:nvCxnSpPr>
          <p:cNvPr id="275" name="Google Shape;275;g12f86816e7e_0_45"/>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276" name="Google Shape;276;g12f86816e7e_0_45"/>
          <p:cNvGrpSpPr/>
          <p:nvPr/>
        </p:nvGrpSpPr>
        <p:grpSpPr>
          <a:xfrm rot="10800000">
            <a:off x="10773079" y="374202"/>
            <a:ext cx="1052749" cy="226152"/>
            <a:chOff x="8109549" y="6040041"/>
            <a:chExt cx="1675818" cy="360000"/>
          </a:xfrm>
        </p:grpSpPr>
        <p:sp>
          <p:nvSpPr>
            <p:cNvPr id="277" name="Google Shape;277;g12f86816e7e_0_45"/>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 name="Google Shape;278;g12f86816e7e_0_45"/>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g12f86816e7e_0_45"/>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0" name="Google Shape;280;g12f86816e7e_0_45"/>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281" name="Google Shape;281;g12f86816e7e_0_45"/>
          <p:cNvPicPr preferRelativeResize="0"/>
          <p:nvPr/>
        </p:nvPicPr>
        <p:blipFill>
          <a:blip r:embed="rId3">
            <a:alphaModFix/>
          </a:blip>
          <a:stretch>
            <a:fillRect/>
          </a:stretch>
        </p:blipFill>
        <p:spPr>
          <a:xfrm>
            <a:off x="1387525" y="1008374"/>
            <a:ext cx="9949951" cy="521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2f86816e7e_0_89"/>
          <p:cNvSpPr/>
          <p:nvPr/>
        </p:nvSpPr>
        <p:spPr>
          <a:xfrm>
            <a:off x="0" y="-10068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pt-BR" sz="1800">
                <a:solidFill>
                  <a:schemeClr val="lt1"/>
                </a:solidFill>
                <a:latin typeface="Calibri"/>
                <a:ea typeface="Calibri"/>
                <a:cs typeface="Calibri"/>
                <a:sym typeface="Calibri"/>
              </a:rPr>
              <a:t>q</a:t>
            </a:r>
            <a:endParaRPr b="0" i="0" sz="1800" u="none" cap="none" strike="noStrike">
              <a:solidFill>
                <a:schemeClr val="lt1"/>
              </a:solidFill>
              <a:latin typeface="Calibri"/>
              <a:ea typeface="Calibri"/>
              <a:cs typeface="Calibri"/>
              <a:sym typeface="Calibri"/>
            </a:endParaRPr>
          </a:p>
        </p:txBody>
      </p:sp>
      <p:sp>
        <p:nvSpPr>
          <p:cNvPr id="287" name="Google Shape;287;g12f86816e7e_0_89"/>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 name="Google Shape;288;g12f86816e7e_0_89"/>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9" name="Google Shape;289;g12f86816e7e_0_89"/>
          <p:cNvSpPr txBox="1"/>
          <p:nvPr/>
        </p:nvSpPr>
        <p:spPr>
          <a:xfrm>
            <a:off x="379506" y="198450"/>
            <a:ext cx="8285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Diagrama de Atividade</a:t>
            </a:r>
            <a:endParaRPr b="0" i="0" sz="1400" u="none" cap="none" strike="noStrike">
              <a:solidFill>
                <a:srgbClr val="000000"/>
              </a:solidFill>
              <a:latin typeface="Arial"/>
              <a:ea typeface="Arial"/>
              <a:cs typeface="Arial"/>
              <a:sym typeface="Arial"/>
            </a:endParaRPr>
          </a:p>
        </p:txBody>
      </p:sp>
      <p:cxnSp>
        <p:nvCxnSpPr>
          <p:cNvPr id="290" name="Google Shape;290;g12f86816e7e_0_89"/>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291" name="Google Shape;291;g12f86816e7e_0_89"/>
          <p:cNvGrpSpPr/>
          <p:nvPr/>
        </p:nvGrpSpPr>
        <p:grpSpPr>
          <a:xfrm rot="10800000">
            <a:off x="10773079" y="374202"/>
            <a:ext cx="1052749" cy="226152"/>
            <a:chOff x="8109549" y="6040041"/>
            <a:chExt cx="1675818" cy="360000"/>
          </a:xfrm>
        </p:grpSpPr>
        <p:sp>
          <p:nvSpPr>
            <p:cNvPr id="292" name="Google Shape;292;g12f86816e7e_0_89"/>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g12f86816e7e_0_89"/>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4" name="Google Shape;294;g12f86816e7e_0_89"/>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g12f86816e7e_0_89"/>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296" name="Google Shape;296;g12f86816e7e_0_89"/>
          <p:cNvPicPr preferRelativeResize="0"/>
          <p:nvPr/>
        </p:nvPicPr>
        <p:blipFill>
          <a:blip r:embed="rId3">
            <a:alphaModFix/>
          </a:blip>
          <a:stretch>
            <a:fillRect/>
          </a:stretch>
        </p:blipFill>
        <p:spPr>
          <a:xfrm>
            <a:off x="1199576" y="1008375"/>
            <a:ext cx="9972551" cy="5729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12f86816e7e_0_103"/>
          <p:cNvSpPr/>
          <p:nvPr/>
        </p:nvSpPr>
        <p:spPr>
          <a:xfrm>
            <a:off x="0" y="-1083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pt-BR" sz="1800">
                <a:solidFill>
                  <a:schemeClr val="lt1"/>
                </a:solidFill>
                <a:latin typeface="Calibri"/>
                <a:ea typeface="Calibri"/>
                <a:cs typeface="Calibri"/>
                <a:sym typeface="Calibri"/>
              </a:rPr>
              <a:t>q</a:t>
            </a:r>
            <a:endParaRPr b="0" i="0" sz="1800" u="none" cap="none" strike="noStrike">
              <a:solidFill>
                <a:schemeClr val="lt1"/>
              </a:solidFill>
              <a:latin typeface="Calibri"/>
              <a:ea typeface="Calibri"/>
              <a:cs typeface="Calibri"/>
              <a:sym typeface="Calibri"/>
            </a:endParaRPr>
          </a:p>
        </p:txBody>
      </p:sp>
      <p:sp>
        <p:nvSpPr>
          <p:cNvPr id="302" name="Google Shape;302;g12f86816e7e_0_103"/>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g12f86816e7e_0_103"/>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4" name="Google Shape;304;g12f86816e7e_0_103"/>
          <p:cNvSpPr txBox="1"/>
          <p:nvPr/>
        </p:nvSpPr>
        <p:spPr>
          <a:xfrm>
            <a:off x="379506" y="198450"/>
            <a:ext cx="8285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Diagrama de Atividade</a:t>
            </a:r>
            <a:endParaRPr b="0" i="0" sz="1400" u="none" cap="none" strike="noStrike">
              <a:solidFill>
                <a:srgbClr val="000000"/>
              </a:solidFill>
              <a:latin typeface="Arial"/>
              <a:ea typeface="Arial"/>
              <a:cs typeface="Arial"/>
              <a:sym typeface="Arial"/>
            </a:endParaRPr>
          </a:p>
        </p:txBody>
      </p:sp>
      <p:cxnSp>
        <p:nvCxnSpPr>
          <p:cNvPr id="305" name="Google Shape;305;g12f86816e7e_0_103"/>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306" name="Google Shape;306;g12f86816e7e_0_103"/>
          <p:cNvGrpSpPr/>
          <p:nvPr/>
        </p:nvGrpSpPr>
        <p:grpSpPr>
          <a:xfrm rot="10800000">
            <a:off x="10773079" y="374202"/>
            <a:ext cx="1052749" cy="226152"/>
            <a:chOff x="8109549" y="6040041"/>
            <a:chExt cx="1675818" cy="360000"/>
          </a:xfrm>
        </p:grpSpPr>
        <p:sp>
          <p:nvSpPr>
            <p:cNvPr id="307" name="Google Shape;307;g12f86816e7e_0_103"/>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g12f86816e7e_0_103"/>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g12f86816e7e_0_103"/>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0" name="Google Shape;310;g12f86816e7e_0_103"/>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11" name="Google Shape;311;g12f86816e7e_0_103"/>
          <p:cNvPicPr preferRelativeResize="0"/>
          <p:nvPr/>
        </p:nvPicPr>
        <p:blipFill>
          <a:blip r:embed="rId3">
            <a:alphaModFix/>
          </a:blip>
          <a:stretch>
            <a:fillRect/>
          </a:stretch>
        </p:blipFill>
        <p:spPr>
          <a:xfrm>
            <a:off x="1209550" y="1074277"/>
            <a:ext cx="9772899" cy="5462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2f86816e7e_0_76"/>
          <p:cNvSpPr/>
          <p:nvPr/>
        </p:nvSpPr>
        <p:spPr>
          <a:xfrm>
            <a:off x="0" y="-1083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g12f86816e7e_0_76"/>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g12f86816e7e_0_76"/>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g12f86816e7e_0_76"/>
          <p:cNvSpPr txBox="1"/>
          <p:nvPr/>
        </p:nvSpPr>
        <p:spPr>
          <a:xfrm>
            <a:off x="379506" y="198450"/>
            <a:ext cx="8285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Diagrama de Máquina de Estado</a:t>
            </a:r>
            <a:endParaRPr b="0" i="0" sz="1400" u="none" cap="none" strike="noStrike">
              <a:solidFill>
                <a:srgbClr val="000000"/>
              </a:solidFill>
              <a:latin typeface="Arial"/>
              <a:ea typeface="Arial"/>
              <a:cs typeface="Arial"/>
              <a:sym typeface="Arial"/>
            </a:endParaRPr>
          </a:p>
        </p:txBody>
      </p:sp>
      <p:cxnSp>
        <p:nvCxnSpPr>
          <p:cNvPr id="320" name="Google Shape;320;g12f86816e7e_0_76"/>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321" name="Google Shape;321;g12f86816e7e_0_76"/>
          <p:cNvGrpSpPr/>
          <p:nvPr/>
        </p:nvGrpSpPr>
        <p:grpSpPr>
          <a:xfrm rot="10800000">
            <a:off x="10773079" y="374202"/>
            <a:ext cx="1052749" cy="226152"/>
            <a:chOff x="8109549" y="6040041"/>
            <a:chExt cx="1675818" cy="360000"/>
          </a:xfrm>
        </p:grpSpPr>
        <p:sp>
          <p:nvSpPr>
            <p:cNvPr id="322" name="Google Shape;322;g12f86816e7e_0_76"/>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12f86816e7e_0_76"/>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g12f86816e7e_0_76"/>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5" name="Google Shape;325;g12f86816e7e_0_76"/>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26" name="Google Shape;326;g12f86816e7e_0_76"/>
          <p:cNvPicPr preferRelativeResize="0"/>
          <p:nvPr/>
        </p:nvPicPr>
        <p:blipFill>
          <a:blip r:embed="rId3">
            <a:alphaModFix/>
          </a:blip>
          <a:stretch>
            <a:fillRect/>
          </a:stretch>
        </p:blipFill>
        <p:spPr>
          <a:xfrm>
            <a:off x="1790225" y="2626325"/>
            <a:ext cx="8982849" cy="4151800"/>
          </a:xfrm>
          <a:prstGeom prst="rect">
            <a:avLst/>
          </a:prstGeom>
          <a:noFill/>
          <a:ln>
            <a:noFill/>
          </a:ln>
        </p:spPr>
      </p:pic>
      <p:sp>
        <p:nvSpPr>
          <p:cNvPr id="327" name="Google Shape;327;g12f86816e7e_0_76"/>
          <p:cNvSpPr txBox="1"/>
          <p:nvPr/>
        </p:nvSpPr>
        <p:spPr>
          <a:xfrm>
            <a:off x="339400" y="1058975"/>
            <a:ext cx="1193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100">
                <a:latin typeface="Calibri"/>
                <a:ea typeface="Calibri"/>
                <a:cs typeface="Calibri"/>
                <a:sym typeface="Calibri"/>
              </a:rPr>
              <a:t>Segundo Ricardo, os diagramas de estado (ou máquinas de estado, como aparecem na versão 2.3 da norma UML) são utilizados para modelar um comportamento discreto em sistemas de transição entre estados finitos. Existem basicamente dois usos para máquinas de estado: máquinas de estado comportamentais e máquinas de estado para protocolos.</a:t>
            </a:r>
            <a:endParaRPr sz="21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3"/>
          <p:cNvSpPr/>
          <p:nvPr/>
        </p:nvSpPr>
        <p:spPr>
          <a:xfrm>
            <a:off x="0" y="0"/>
            <a:ext cx="12192000" cy="6867525"/>
          </a:xfrm>
          <a:prstGeom prst="rect">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333" name="Google Shape;333;p13">
            <a:hlinkClick action="ppaction://hlinksldjump" r:id="rId3"/>
          </p:cNvPr>
          <p:cNvSpPr/>
          <p:nvPr/>
        </p:nvSpPr>
        <p:spPr>
          <a:xfrm>
            <a:off x="3047999" y="6438900"/>
            <a:ext cx="3048000" cy="428625"/>
          </a:xfrm>
          <a:prstGeom prst="rect">
            <a:avLst/>
          </a:prstGeom>
          <a:solidFill>
            <a:srgbClr val="FA39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334" name="Google Shape;334;p13">
            <a:hlinkClick action="ppaction://hlinksldjump" r:id="rId4"/>
          </p:cNvPr>
          <p:cNvSpPr/>
          <p:nvPr/>
        </p:nvSpPr>
        <p:spPr>
          <a:xfrm>
            <a:off x="0" y="6438900"/>
            <a:ext cx="3047999" cy="428625"/>
          </a:xfrm>
          <a:prstGeom prst="rect">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335" name="Google Shape;335;p13"/>
          <p:cNvSpPr txBox="1"/>
          <p:nvPr/>
        </p:nvSpPr>
        <p:spPr>
          <a:xfrm>
            <a:off x="421100" y="338550"/>
            <a:ext cx="7195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pt-BR" sz="2800">
                <a:solidFill>
                  <a:schemeClr val="lt1"/>
                </a:solidFill>
                <a:latin typeface="Open Sans"/>
                <a:ea typeface="Open Sans"/>
                <a:cs typeface="Open Sans"/>
                <a:sym typeface="Open Sans"/>
              </a:rPr>
              <a:t>Projeto de Software - Interface do Sistema</a:t>
            </a:r>
            <a:r>
              <a:rPr b="0" i="0" lang="pt-BR" sz="2800" u="none" cap="none" strike="noStrike">
                <a:solidFill>
                  <a:schemeClr val="lt1"/>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p:txBody>
      </p:sp>
      <p:sp>
        <p:nvSpPr>
          <p:cNvPr id="336" name="Google Shape;336;p13"/>
          <p:cNvSpPr/>
          <p:nvPr/>
        </p:nvSpPr>
        <p:spPr>
          <a:xfrm>
            <a:off x="9144000" y="6438900"/>
            <a:ext cx="3048000" cy="428625"/>
          </a:xfrm>
          <a:prstGeom prst="rect">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337" name="Google Shape;337;p13"/>
          <p:cNvSpPr txBox="1"/>
          <p:nvPr/>
        </p:nvSpPr>
        <p:spPr>
          <a:xfrm>
            <a:off x="4134957" y="6483935"/>
            <a:ext cx="87408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Analise</a:t>
            </a:r>
            <a:endParaRPr b="0" i="0" sz="1400" u="none" cap="none" strike="noStrike">
              <a:solidFill>
                <a:srgbClr val="000000"/>
              </a:solidFill>
              <a:latin typeface="Arial"/>
              <a:ea typeface="Arial"/>
              <a:cs typeface="Arial"/>
              <a:sym typeface="Arial"/>
            </a:endParaRPr>
          </a:p>
        </p:txBody>
      </p:sp>
      <p:sp>
        <p:nvSpPr>
          <p:cNvPr id="338" name="Google Shape;338;p13"/>
          <p:cNvSpPr txBox="1"/>
          <p:nvPr/>
        </p:nvSpPr>
        <p:spPr>
          <a:xfrm>
            <a:off x="6022775" y="6483863"/>
            <a:ext cx="30213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Projeto de Software</a:t>
            </a:r>
            <a:endParaRPr b="0" i="0" sz="1400" u="none" cap="none" strike="noStrike">
              <a:solidFill>
                <a:srgbClr val="000000"/>
              </a:solidFill>
              <a:latin typeface="Arial"/>
              <a:ea typeface="Arial"/>
              <a:cs typeface="Arial"/>
              <a:sym typeface="Arial"/>
            </a:endParaRPr>
          </a:p>
        </p:txBody>
      </p:sp>
      <p:sp>
        <p:nvSpPr>
          <p:cNvPr id="339" name="Google Shape;339;p13"/>
          <p:cNvSpPr txBox="1"/>
          <p:nvPr/>
        </p:nvSpPr>
        <p:spPr>
          <a:xfrm>
            <a:off x="9659242" y="6483875"/>
            <a:ext cx="20175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Implementação</a:t>
            </a:r>
            <a:endParaRPr b="0" i="0" sz="1600" u="none" cap="none" strike="noStrike">
              <a:solidFill>
                <a:schemeClr val="lt1"/>
              </a:solidFill>
              <a:latin typeface="Open Sans"/>
              <a:ea typeface="Open Sans"/>
              <a:cs typeface="Open Sans"/>
              <a:sym typeface="Open Sans"/>
            </a:endParaRPr>
          </a:p>
        </p:txBody>
      </p:sp>
      <p:sp>
        <p:nvSpPr>
          <p:cNvPr id="340" name="Google Shape;340;p13"/>
          <p:cNvSpPr txBox="1"/>
          <p:nvPr/>
        </p:nvSpPr>
        <p:spPr>
          <a:xfrm>
            <a:off x="51250" y="6483875"/>
            <a:ext cx="2963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Engenharia de Requisitos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2f86816e7e_0_133"/>
          <p:cNvSpPr/>
          <p:nvPr/>
        </p:nvSpPr>
        <p:spPr>
          <a:xfrm>
            <a:off x="0" y="-538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g12f86816e7e_0_133"/>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 name="Google Shape;347;g12f86816e7e_0_133"/>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8" name="Google Shape;348;g12f86816e7e_0_133"/>
          <p:cNvSpPr txBox="1"/>
          <p:nvPr/>
        </p:nvSpPr>
        <p:spPr>
          <a:xfrm>
            <a:off x="379506" y="198450"/>
            <a:ext cx="8285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Projeto de Interface - </a:t>
            </a:r>
            <a:r>
              <a:rPr lang="pt-BR" sz="3200">
                <a:solidFill>
                  <a:schemeClr val="dk1"/>
                </a:solidFill>
                <a:latin typeface="Calibri"/>
                <a:ea typeface="Calibri"/>
                <a:cs typeface="Calibri"/>
                <a:sym typeface="Calibri"/>
              </a:rPr>
              <a:t>Usuário</a:t>
            </a:r>
            <a:endParaRPr b="0" i="0" sz="1400" u="none" cap="none" strike="noStrike">
              <a:solidFill>
                <a:srgbClr val="000000"/>
              </a:solidFill>
              <a:latin typeface="Arial"/>
              <a:ea typeface="Arial"/>
              <a:cs typeface="Arial"/>
              <a:sym typeface="Arial"/>
            </a:endParaRPr>
          </a:p>
        </p:txBody>
      </p:sp>
      <p:cxnSp>
        <p:nvCxnSpPr>
          <p:cNvPr id="349" name="Google Shape;349;g12f86816e7e_0_133"/>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350" name="Google Shape;350;g12f86816e7e_0_133"/>
          <p:cNvGrpSpPr/>
          <p:nvPr/>
        </p:nvGrpSpPr>
        <p:grpSpPr>
          <a:xfrm rot="10800000">
            <a:off x="10773079" y="374202"/>
            <a:ext cx="1052749" cy="226152"/>
            <a:chOff x="8109549" y="6040041"/>
            <a:chExt cx="1675818" cy="360000"/>
          </a:xfrm>
        </p:grpSpPr>
        <p:sp>
          <p:nvSpPr>
            <p:cNvPr id="351" name="Google Shape;351;g12f86816e7e_0_133"/>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g12f86816e7e_0_133"/>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g12f86816e7e_0_133"/>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g12f86816e7e_0_133"/>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55" name="Google Shape;355;g12f86816e7e_0_133" title="18-11-02.mp4">
            <a:hlinkClick r:id="rId3"/>
          </p:cNvPr>
          <p:cNvPicPr preferRelativeResize="0"/>
          <p:nvPr/>
        </p:nvPicPr>
        <p:blipFill>
          <a:blip r:embed="rId4">
            <a:alphaModFix/>
          </a:blip>
          <a:stretch>
            <a:fillRect/>
          </a:stretch>
        </p:blipFill>
        <p:spPr>
          <a:xfrm>
            <a:off x="4410150" y="1008375"/>
            <a:ext cx="3371700" cy="5726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2f86816e7e_0_149"/>
          <p:cNvSpPr/>
          <p:nvPr/>
        </p:nvSpPr>
        <p:spPr>
          <a:xfrm>
            <a:off x="0" y="-538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1" name="Google Shape;361;g12f86816e7e_0_149"/>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 name="Google Shape;362;g12f86816e7e_0_149"/>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 name="Google Shape;363;g12f86816e7e_0_149"/>
          <p:cNvSpPr txBox="1"/>
          <p:nvPr/>
        </p:nvSpPr>
        <p:spPr>
          <a:xfrm>
            <a:off x="379506" y="198450"/>
            <a:ext cx="8285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Projeto de Interface - Empresa</a:t>
            </a:r>
            <a:endParaRPr b="0" i="0" sz="1400" u="none" cap="none" strike="noStrike">
              <a:solidFill>
                <a:srgbClr val="000000"/>
              </a:solidFill>
              <a:latin typeface="Arial"/>
              <a:ea typeface="Arial"/>
              <a:cs typeface="Arial"/>
              <a:sym typeface="Arial"/>
            </a:endParaRPr>
          </a:p>
        </p:txBody>
      </p:sp>
      <p:cxnSp>
        <p:nvCxnSpPr>
          <p:cNvPr id="364" name="Google Shape;364;g12f86816e7e_0_149"/>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365" name="Google Shape;365;g12f86816e7e_0_149"/>
          <p:cNvGrpSpPr/>
          <p:nvPr/>
        </p:nvGrpSpPr>
        <p:grpSpPr>
          <a:xfrm rot="10800000">
            <a:off x="10773079" y="374202"/>
            <a:ext cx="1052749" cy="226152"/>
            <a:chOff x="8109549" y="6040041"/>
            <a:chExt cx="1675818" cy="360000"/>
          </a:xfrm>
        </p:grpSpPr>
        <p:sp>
          <p:nvSpPr>
            <p:cNvPr id="366" name="Google Shape;366;g12f86816e7e_0_149"/>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7" name="Google Shape;367;g12f86816e7e_0_149"/>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8" name="Google Shape;368;g12f86816e7e_0_149"/>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g12f86816e7e_0_149"/>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70" name="Google Shape;370;g12f86816e7e_0_149" title="19-51-14.mp4">
            <a:hlinkClick r:id="rId3"/>
          </p:cNvPr>
          <p:cNvPicPr preferRelativeResize="0"/>
          <p:nvPr/>
        </p:nvPicPr>
        <p:blipFill>
          <a:blip r:embed="rId4">
            <a:alphaModFix/>
          </a:blip>
          <a:stretch>
            <a:fillRect/>
          </a:stretch>
        </p:blipFill>
        <p:spPr>
          <a:xfrm>
            <a:off x="2476100" y="970100"/>
            <a:ext cx="7118976" cy="5695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Google Loader by Martin Jude on Dribbble" id="96" name="Google Shape;96;p2"/>
          <p:cNvPicPr preferRelativeResize="0"/>
          <p:nvPr/>
        </p:nvPicPr>
        <p:blipFill rotWithShape="1">
          <a:blip r:embed="rId3">
            <a:alphaModFix/>
          </a:blip>
          <a:srcRect b="0" l="0" r="0" t="0"/>
          <a:stretch/>
        </p:blipFill>
        <p:spPr>
          <a:xfrm>
            <a:off x="5019675" y="2621756"/>
            <a:ext cx="2152650" cy="1614488"/>
          </a:xfrm>
          <a:prstGeom prst="rect">
            <a:avLst/>
          </a:prstGeom>
          <a:noFill/>
          <a:ln>
            <a:noFill/>
          </a:ln>
        </p:spPr>
      </p:pic>
      <p:sp>
        <p:nvSpPr>
          <p:cNvPr id="97" name="Google Shape;97;p2"/>
          <p:cNvSpPr/>
          <p:nvPr/>
        </p:nvSpPr>
        <p:spPr>
          <a:xfrm>
            <a:off x="0" y="7320445"/>
            <a:ext cx="3048000" cy="428625"/>
          </a:xfrm>
          <a:prstGeom prst="rect">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98" name="Google Shape;98;p2"/>
          <p:cNvSpPr/>
          <p:nvPr/>
        </p:nvSpPr>
        <p:spPr>
          <a:xfrm>
            <a:off x="3048000" y="7320445"/>
            <a:ext cx="3048000" cy="428625"/>
          </a:xfrm>
          <a:prstGeom prst="rect">
            <a:avLst/>
          </a:prstGeom>
          <a:solidFill>
            <a:srgbClr val="FA39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99" name="Google Shape;99;p2"/>
          <p:cNvSpPr/>
          <p:nvPr/>
        </p:nvSpPr>
        <p:spPr>
          <a:xfrm>
            <a:off x="6096000" y="7320445"/>
            <a:ext cx="3048000" cy="428625"/>
          </a:xfrm>
          <a:prstGeom prst="rect">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00" name="Google Shape;100;p2"/>
          <p:cNvSpPr/>
          <p:nvPr/>
        </p:nvSpPr>
        <p:spPr>
          <a:xfrm>
            <a:off x="9144000" y="7320445"/>
            <a:ext cx="3048000" cy="428625"/>
          </a:xfrm>
          <a:prstGeom prst="rect">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pic>
        <p:nvPicPr>
          <p:cNvPr descr="Retângulo&#10;&#10;Descrição gerada automaticamente com confiança baixa" id="101" name="Google Shape;101;p2"/>
          <p:cNvPicPr preferRelativeResize="0"/>
          <p:nvPr/>
        </p:nvPicPr>
        <p:blipFill rotWithShape="1">
          <a:blip r:embed="rId4">
            <a:alphaModFix/>
          </a:blip>
          <a:srcRect b="20926" l="0" r="0" t="23889"/>
          <a:stretch/>
        </p:blipFill>
        <p:spPr>
          <a:xfrm>
            <a:off x="-679450" y="-157645"/>
            <a:ext cx="13550900" cy="74780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2f86816e7e_0_163"/>
          <p:cNvSpPr/>
          <p:nvPr/>
        </p:nvSpPr>
        <p:spPr>
          <a:xfrm>
            <a:off x="0" y="-538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g12f86816e7e_0_163"/>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g12f86816e7e_0_163"/>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8" name="Google Shape;378;g12f86816e7e_0_163"/>
          <p:cNvSpPr txBox="1"/>
          <p:nvPr/>
        </p:nvSpPr>
        <p:spPr>
          <a:xfrm>
            <a:off x="379506" y="198450"/>
            <a:ext cx="8285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Modelo de </a:t>
            </a:r>
            <a:r>
              <a:rPr lang="pt-BR" sz="3200">
                <a:solidFill>
                  <a:schemeClr val="dk1"/>
                </a:solidFill>
                <a:latin typeface="Calibri"/>
                <a:ea typeface="Calibri"/>
                <a:cs typeface="Calibri"/>
                <a:sym typeface="Calibri"/>
              </a:rPr>
              <a:t>Domínio</a:t>
            </a:r>
            <a:r>
              <a:rPr lang="pt-BR" sz="3200">
                <a:solidFill>
                  <a:schemeClr val="dk1"/>
                </a:solidFill>
                <a:latin typeface="Calibri"/>
                <a:ea typeface="Calibri"/>
                <a:cs typeface="Calibri"/>
                <a:sym typeface="Calibri"/>
              </a:rPr>
              <a:t> do Banco de Dados</a:t>
            </a:r>
            <a:endParaRPr b="0" i="0" sz="1400" u="none" cap="none" strike="noStrike">
              <a:solidFill>
                <a:srgbClr val="000000"/>
              </a:solidFill>
              <a:latin typeface="Arial"/>
              <a:ea typeface="Arial"/>
              <a:cs typeface="Arial"/>
              <a:sym typeface="Arial"/>
            </a:endParaRPr>
          </a:p>
        </p:txBody>
      </p:sp>
      <p:cxnSp>
        <p:nvCxnSpPr>
          <p:cNvPr id="379" name="Google Shape;379;g12f86816e7e_0_163"/>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380" name="Google Shape;380;g12f86816e7e_0_163"/>
          <p:cNvGrpSpPr/>
          <p:nvPr/>
        </p:nvGrpSpPr>
        <p:grpSpPr>
          <a:xfrm rot="10800000">
            <a:off x="10773079" y="374202"/>
            <a:ext cx="1052749" cy="226152"/>
            <a:chOff x="8109549" y="6040041"/>
            <a:chExt cx="1675818" cy="360000"/>
          </a:xfrm>
        </p:grpSpPr>
        <p:sp>
          <p:nvSpPr>
            <p:cNvPr id="381" name="Google Shape;381;g12f86816e7e_0_163"/>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2" name="Google Shape;382;g12f86816e7e_0_163"/>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3" name="Google Shape;383;g12f86816e7e_0_163"/>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4" name="Google Shape;384;g12f86816e7e_0_163"/>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85" name="Google Shape;385;g12f86816e7e_0_163"/>
          <p:cNvPicPr preferRelativeResize="0"/>
          <p:nvPr/>
        </p:nvPicPr>
        <p:blipFill>
          <a:blip r:embed="rId3">
            <a:alphaModFix/>
          </a:blip>
          <a:stretch>
            <a:fillRect/>
          </a:stretch>
        </p:blipFill>
        <p:spPr>
          <a:xfrm>
            <a:off x="1808752" y="970100"/>
            <a:ext cx="8823738" cy="5887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2f86816e7e_0_177"/>
          <p:cNvSpPr/>
          <p:nvPr/>
        </p:nvSpPr>
        <p:spPr>
          <a:xfrm>
            <a:off x="0" y="-538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1" name="Google Shape;391;g12f86816e7e_0_177"/>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g12f86816e7e_0_177"/>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g12f86816e7e_0_177"/>
          <p:cNvSpPr txBox="1"/>
          <p:nvPr/>
        </p:nvSpPr>
        <p:spPr>
          <a:xfrm>
            <a:off x="379500" y="198450"/>
            <a:ext cx="991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Estrutura das Tabelas</a:t>
            </a:r>
            <a:r>
              <a:rPr lang="pt-BR" sz="3200">
                <a:solidFill>
                  <a:schemeClr val="dk1"/>
                </a:solidFill>
                <a:latin typeface="Calibri"/>
                <a:ea typeface="Calibri"/>
                <a:cs typeface="Calibri"/>
                <a:sym typeface="Calibri"/>
              </a:rPr>
              <a:t> do Banco de Dados </a:t>
            </a:r>
            <a:r>
              <a:rPr b="1" lang="pt-BR" sz="3200">
                <a:solidFill>
                  <a:schemeClr val="dk1"/>
                </a:solidFill>
                <a:latin typeface="Calibri"/>
                <a:ea typeface="Calibri"/>
                <a:cs typeface="Calibri"/>
                <a:sym typeface="Calibri"/>
              </a:rPr>
              <a:t>Dbo.Endereço</a:t>
            </a:r>
            <a:endParaRPr b="1" i="0" sz="1400" u="none" cap="none" strike="noStrike">
              <a:solidFill>
                <a:srgbClr val="000000"/>
              </a:solidFill>
            </a:endParaRPr>
          </a:p>
        </p:txBody>
      </p:sp>
      <p:cxnSp>
        <p:nvCxnSpPr>
          <p:cNvPr id="394" name="Google Shape;394;g12f86816e7e_0_177"/>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395" name="Google Shape;395;g12f86816e7e_0_177"/>
          <p:cNvGrpSpPr/>
          <p:nvPr/>
        </p:nvGrpSpPr>
        <p:grpSpPr>
          <a:xfrm rot="10800000">
            <a:off x="10773079" y="374202"/>
            <a:ext cx="1052749" cy="226152"/>
            <a:chOff x="8109549" y="6040041"/>
            <a:chExt cx="1675818" cy="360000"/>
          </a:xfrm>
        </p:grpSpPr>
        <p:sp>
          <p:nvSpPr>
            <p:cNvPr id="396" name="Google Shape;396;g12f86816e7e_0_177"/>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 name="Google Shape;397;g12f86816e7e_0_177"/>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 name="Google Shape;398;g12f86816e7e_0_177"/>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9" name="Google Shape;399;g12f86816e7e_0_177"/>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aphicFrame>
        <p:nvGraphicFramePr>
          <p:cNvPr id="400" name="Google Shape;400;g12f86816e7e_0_177"/>
          <p:cNvGraphicFramePr/>
          <p:nvPr/>
        </p:nvGraphicFramePr>
        <p:xfrm>
          <a:off x="1090425" y="1153200"/>
          <a:ext cx="3000000" cy="3000000"/>
        </p:xfrm>
        <a:graphic>
          <a:graphicData uri="http://schemas.openxmlformats.org/drawingml/2006/table">
            <a:tbl>
              <a:tblPr>
                <a:noFill/>
                <a:tableStyleId>{81C6B5B4-1312-4278-BDF0-FE5E56830534}</a:tableStyleId>
              </a:tblPr>
              <a:tblGrid>
                <a:gridCol w="1880000"/>
                <a:gridCol w="1467325"/>
                <a:gridCol w="1482625"/>
                <a:gridCol w="1176925"/>
                <a:gridCol w="1390900"/>
                <a:gridCol w="1069950"/>
                <a:gridCol w="993500"/>
                <a:gridCol w="1039350"/>
              </a:tblGrid>
              <a:tr h="323850">
                <a:tc rowSpan="2">
                  <a:txBody>
                    <a:bodyPr/>
                    <a:lstStyle/>
                    <a:p>
                      <a:pPr indent="0" lvl="0" marL="0" marR="127000" rtl="0" algn="ctr">
                        <a:lnSpc>
                          <a:spcPct val="115000"/>
                        </a:lnSpc>
                        <a:spcBef>
                          <a:spcPts val="600"/>
                        </a:spcBef>
                        <a:spcAft>
                          <a:spcPts val="0"/>
                        </a:spcAft>
                        <a:buNone/>
                      </a:pPr>
                      <a:r>
                        <a:rPr b="1" lang="pt-BR" sz="900"/>
                        <a:t>Campo</a:t>
                      </a:r>
                      <a:endParaRPr b="1" sz="9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B6B6"/>
                    </a:solidFill>
                  </a:tcPr>
                </a:tc>
                <a:tc rowSpan="2">
                  <a:txBody>
                    <a:bodyPr/>
                    <a:lstStyle/>
                    <a:p>
                      <a:pPr indent="0" lvl="0" marL="0" marR="127000" rtl="0" algn="ctr">
                        <a:lnSpc>
                          <a:spcPct val="115000"/>
                        </a:lnSpc>
                        <a:spcBef>
                          <a:spcPts val="600"/>
                        </a:spcBef>
                        <a:spcAft>
                          <a:spcPts val="0"/>
                        </a:spcAft>
                        <a:buNone/>
                      </a:pPr>
                      <a:r>
                        <a:rPr b="1" lang="pt-BR" sz="900"/>
                        <a:t>Tipo</a:t>
                      </a:r>
                      <a:endParaRPr b="1" sz="9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B6B6"/>
                    </a:solidFill>
                  </a:tcPr>
                </a:tc>
                <a:tc rowSpan="2">
                  <a:txBody>
                    <a:bodyPr/>
                    <a:lstStyle/>
                    <a:p>
                      <a:pPr indent="-127000" lvl="0" marL="88900" marR="127000" rtl="0" algn="ctr">
                        <a:lnSpc>
                          <a:spcPct val="115000"/>
                        </a:lnSpc>
                        <a:spcBef>
                          <a:spcPts val="600"/>
                        </a:spcBef>
                        <a:spcAft>
                          <a:spcPts val="0"/>
                        </a:spcAft>
                        <a:buNone/>
                      </a:pPr>
                      <a:r>
                        <a:rPr b="1" lang="pt-BR" sz="900"/>
                        <a:t>Obrigatório?</a:t>
                      </a:r>
                      <a:endParaRPr b="1" sz="9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B6B6"/>
                    </a:solidFill>
                  </a:tcPr>
                </a:tc>
                <a:tc rowSpan="2">
                  <a:txBody>
                    <a:bodyPr/>
                    <a:lstStyle/>
                    <a:p>
                      <a:pPr indent="0" lvl="0" marL="0" marR="127000" rtl="0" algn="ctr">
                        <a:lnSpc>
                          <a:spcPct val="115000"/>
                        </a:lnSpc>
                        <a:spcBef>
                          <a:spcPts val="600"/>
                        </a:spcBef>
                        <a:spcAft>
                          <a:spcPts val="0"/>
                        </a:spcAft>
                        <a:buNone/>
                      </a:pPr>
                      <a:r>
                        <a:rPr b="1" lang="pt-BR" sz="900"/>
                        <a:t>Chave Primária ?</a:t>
                      </a:r>
                      <a:endParaRPr b="1" sz="9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B6B6"/>
                    </a:solidFill>
                  </a:tcPr>
                </a:tc>
                <a:tc gridSpan="2">
                  <a:txBody>
                    <a:bodyPr/>
                    <a:lstStyle/>
                    <a:p>
                      <a:pPr indent="0" lvl="0" marL="0" marR="127000" rtl="0" algn="ctr">
                        <a:lnSpc>
                          <a:spcPct val="115000"/>
                        </a:lnSpc>
                        <a:spcBef>
                          <a:spcPts val="600"/>
                        </a:spcBef>
                        <a:spcAft>
                          <a:spcPts val="0"/>
                        </a:spcAft>
                        <a:buNone/>
                      </a:pPr>
                      <a:r>
                        <a:rPr b="1" lang="pt-BR" sz="900"/>
                        <a:t>Chave Estrangeira</a:t>
                      </a:r>
                      <a:endParaRPr b="1" sz="9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B6B6"/>
                    </a:solidFill>
                  </a:tcPr>
                </a:tc>
                <a:tc hMerge="1"/>
                <a:tc gridSpan="2">
                  <a:txBody>
                    <a:bodyPr/>
                    <a:lstStyle/>
                    <a:p>
                      <a:pPr indent="0" lvl="0" marL="0" marR="127000" rtl="0" algn="ctr">
                        <a:lnSpc>
                          <a:spcPct val="115000"/>
                        </a:lnSpc>
                        <a:spcBef>
                          <a:spcPts val="600"/>
                        </a:spcBef>
                        <a:spcAft>
                          <a:spcPts val="0"/>
                        </a:spcAft>
                        <a:buNone/>
                      </a:pPr>
                      <a:r>
                        <a:rPr b="1" lang="pt-BR" sz="900"/>
                        <a:t>Chave Única</a:t>
                      </a:r>
                      <a:endParaRPr b="1" sz="9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B6B6"/>
                    </a:solidFill>
                  </a:tcPr>
                </a:tc>
                <a:tc hMerge="1"/>
              </a:tr>
              <a:tr h="369075">
                <a:tc vMerge="1"/>
                <a:tc vMerge="1"/>
                <a:tc vMerge="1"/>
                <a:tc vMerge="1"/>
                <a:tc>
                  <a:txBody>
                    <a:bodyPr/>
                    <a:lstStyle/>
                    <a:p>
                      <a:pPr indent="0" lvl="0" marL="0" marR="127000" rtl="0" algn="ctr">
                        <a:lnSpc>
                          <a:spcPct val="115000"/>
                        </a:lnSpc>
                        <a:spcBef>
                          <a:spcPts val="500"/>
                        </a:spcBef>
                        <a:spcAft>
                          <a:spcPts val="0"/>
                        </a:spcAft>
                        <a:buNone/>
                      </a:pPr>
                      <a:r>
                        <a:rPr b="1" lang="pt-BR" sz="900"/>
                        <a:t>Tabela</a:t>
                      </a:r>
                      <a:endParaRPr b="1" sz="9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B6B6"/>
                    </a:solidFill>
                  </a:tcPr>
                </a:tc>
                <a:tc>
                  <a:txBody>
                    <a:bodyPr/>
                    <a:lstStyle/>
                    <a:p>
                      <a:pPr indent="0" lvl="0" marL="0" marR="127000" rtl="0" algn="ctr">
                        <a:lnSpc>
                          <a:spcPct val="115000"/>
                        </a:lnSpc>
                        <a:spcBef>
                          <a:spcPts val="500"/>
                        </a:spcBef>
                        <a:spcAft>
                          <a:spcPts val="0"/>
                        </a:spcAft>
                        <a:buNone/>
                      </a:pPr>
                      <a:r>
                        <a:rPr b="1" lang="pt-BR" sz="900"/>
                        <a:t>Campo</a:t>
                      </a:r>
                      <a:endParaRPr b="1" sz="9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B6B6"/>
                    </a:solidFill>
                  </a:tcPr>
                </a:tc>
                <a:tc>
                  <a:txBody>
                    <a:bodyPr/>
                    <a:lstStyle/>
                    <a:p>
                      <a:pPr indent="0" lvl="0" marL="0" marR="127000" rtl="0" algn="ctr">
                        <a:lnSpc>
                          <a:spcPct val="115000"/>
                        </a:lnSpc>
                        <a:spcBef>
                          <a:spcPts val="500"/>
                        </a:spcBef>
                        <a:spcAft>
                          <a:spcPts val="0"/>
                        </a:spcAft>
                        <a:buNone/>
                      </a:pPr>
                      <a:r>
                        <a:rPr b="1" lang="pt-BR" sz="900"/>
                        <a:t>Grupo</a:t>
                      </a:r>
                      <a:endParaRPr b="1" sz="9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B6B6"/>
                    </a:solidFill>
                  </a:tcPr>
                </a:tc>
                <a:tc>
                  <a:txBody>
                    <a:bodyPr/>
                    <a:lstStyle/>
                    <a:p>
                      <a:pPr indent="0" lvl="0" marL="0" marR="127000" rtl="0" algn="ctr">
                        <a:lnSpc>
                          <a:spcPct val="115000"/>
                        </a:lnSpc>
                        <a:spcBef>
                          <a:spcPts val="500"/>
                        </a:spcBef>
                        <a:spcAft>
                          <a:spcPts val="0"/>
                        </a:spcAft>
                        <a:buNone/>
                      </a:pPr>
                      <a:r>
                        <a:rPr b="1" lang="pt-BR" sz="900"/>
                        <a:t>Ordem</a:t>
                      </a:r>
                      <a:endParaRPr b="1" sz="9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B6B6"/>
                    </a:solidFill>
                  </a:tcPr>
                </a:tc>
              </a:tr>
              <a:tr h="247650">
                <a:tc>
                  <a:txBody>
                    <a:bodyPr/>
                    <a:lstStyle/>
                    <a:p>
                      <a:pPr indent="0" lvl="0" marL="0" marR="127000" rtl="0" algn="ctr">
                        <a:lnSpc>
                          <a:spcPct val="115000"/>
                        </a:lnSpc>
                        <a:spcBef>
                          <a:spcPts val="500"/>
                        </a:spcBef>
                        <a:spcAft>
                          <a:spcPts val="0"/>
                        </a:spcAft>
                        <a:buNone/>
                      </a:pPr>
                      <a:r>
                        <a:rPr lang="pt-BR" sz="1500"/>
                        <a:t>id</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int</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Sim</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Sim</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57175">
                <a:tc>
                  <a:txBody>
                    <a:bodyPr/>
                    <a:lstStyle/>
                    <a:p>
                      <a:pPr indent="0" lvl="0" marL="0" marR="127000" rtl="0" algn="ctr">
                        <a:lnSpc>
                          <a:spcPct val="115000"/>
                        </a:lnSpc>
                        <a:spcBef>
                          <a:spcPts val="500"/>
                        </a:spcBef>
                        <a:spcAft>
                          <a:spcPts val="0"/>
                        </a:spcAft>
                        <a:buNone/>
                      </a:pPr>
                      <a:r>
                        <a:rPr lang="pt-BR" sz="1500"/>
                        <a:t>cep</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varchar2(11)</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Não</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1</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1</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7650">
                <a:tc>
                  <a:txBody>
                    <a:bodyPr/>
                    <a:lstStyle/>
                    <a:p>
                      <a:pPr indent="0" lvl="0" marL="0" marR="127000" rtl="0" algn="ctr">
                        <a:lnSpc>
                          <a:spcPct val="115000"/>
                        </a:lnSpc>
                        <a:spcBef>
                          <a:spcPts val="500"/>
                        </a:spcBef>
                        <a:spcAft>
                          <a:spcPts val="0"/>
                        </a:spcAft>
                        <a:buNone/>
                      </a:pPr>
                      <a:r>
                        <a:rPr lang="pt-BR" sz="1500"/>
                        <a:t>idCidade</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int</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Sim</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Cidade</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id</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57175">
                <a:tc>
                  <a:txBody>
                    <a:bodyPr/>
                    <a:lstStyle/>
                    <a:p>
                      <a:pPr indent="0" lvl="0" marL="0" marR="127000" rtl="0" algn="ctr">
                        <a:lnSpc>
                          <a:spcPct val="115000"/>
                        </a:lnSpc>
                        <a:spcBef>
                          <a:spcPts val="600"/>
                        </a:spcBef>
                        <a:spcAft>
                          <a:spcPts val="0"/>
                        </a:spcAft>
                        <a:buNone/>
                      </a:pPr>
                      <a:r>
                        <a:rPr lang="pt-BR" sz="1500"/>
                        <a:t>idBairro</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600"/>
                        </a:spcBef>
                        <a:spcAft>
                          <a:spcPts val="0"/>
                        </a:spcAft>
                        <a:buNone/>
                      </a:pPr>
                      <a:r>
                        <a:rPr lang="pt-BR" sz="1500"/>
                        <a:t>int</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600"/>
                        </a:spcBef>
                        <a:spcAft>
                          <a:spcPts val="0"/>
                        </a:spcAft>
                        <a:buNone/>
                      </a:pPr>
                      <a:r>
                        <a:rPr lang="pt-BR" sz="1500"/>
                        <a:t>Sim</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600"/>
                        </a:spcBef>
                        <a:spcAft>
                          <a:spcPts val="0"/>
                        </a:spcAft>
                        <a:buNone/>
                      </a:pPr>
                      <a:r>
                        <a:rPr lang="pt-BR" sz="1500"/>
                        <a:t>Bairro</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600"/>
                        </a:spcBef>
                        <a:spcAft>
                          <a:spcPts val="0"/>
                        </a:spcAft>
                        <a:buNone/>
                      </a:pPr>
                      <a:r>
                        <a:rPr lang="pt-BR" sz="1500"/>
                        <a:t>id</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57175">
                <a:tc>
                  <a:txBody>
                    <a:bodyPr/>
                    <a:lstStyle/>
                    <a:p>
                      <a:pPr indent="0" lvl="0" marL="0" marR="127000" rtl="0" algn="ctr">
                        <a:lnSpc>
                          <a:spcPct val="115000"/>
                        </a:lnSpc>
                        <a:spcBef>
                          <a:spcPts val="500"/>
                        </a:spcBef>
                        <a:spcAft>
                          <a:spcPts val="0"/>
                        </a:spcAft>
                        <a:buNone/>
                      </a:pPr>
                      <a:r>
                        <a:rPr lang="pt-BR" sz="1500"/>
                        <a:t>idLogradouro</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int</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Sim</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Logradouro</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id</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90525">
                <a:tc>
                  <a:txBody>
                    <a:bodyPr/>
                    <a:lstStyle/>
                    <a:p>
                      <a:pPr indent="0" lvl="0" marL="0" marR="127000" rtl="0" algn="ctr">
                        <a:lnSpc>
                          <a:spcPct val="115000"/>
                        </a:lnSpc>
                        <a:spcBef>
                          <a:spcPts val="500"/>
                        </a:spcBef>
                        <a:spcAft>
                          <a:spcPts val="0"/>
                        </a:spcAft>
                        <a:buNone/>
                      </a:pPr>
                      <a:r>
                        <a:rPr lang="pt-BR" sz="1500"/>
                        <a:t>idTipoLogradouro</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int</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Sim</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Tipo Logradouro</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500"/>
                        </a:spcBef>
                        <a:spcAft>
                          <a:spcPts val="0"/>
                        </a:spcAft>
                        <a:buNone/>
                      </a:pPr>
                      <a:r>
                        <a:rPr lang="pt-BR" sz="1500"/>
                        <a:t>id</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127000" rtl="0" algn="ctr">
                        <a:lnSpc>
                          <a:spcPct val="115000"/>
                        </a:lnSpc>
                        <a:spcBef>
                          <a:spcPts val="1200"/>
                        </a:spcBef>
                        <a:spcAft>
                          <a:spcPts val="1200"/>
                        </a:spcAft>
                        <a:buNone/>
                      </a:pPr>
                      <a:r>
                        <a:rPr lang="pt-BR" sz="1500"/>
                        <a:t> </a:t>
                      </a:r>
                      <a:endParaRPr sz="1500"/>
                    </a:p>
                  </a:txBody>
                  <a:tcPr marT="91425" marB="91425" marR="68575" marL="6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2f86816e7e_0_193"/>
          <p:cNvSpPr/>
          <p:nvPr/>
        </p:nvSpPr>
        <p:spPr>
          <a:xfrm>
            <a:off x="0" y="-538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6" name="Google Shape;406;g12f86816e7e_0_193"/>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g12f86816e7e_0_193"/>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8" name="Google Shape;408;g12f86816e7e_0_193"/>
          <p:cNvSpPr txBox="1"/>
          <p:nvPr/>
        </p:nvSpPr>
        <p:spPr>
          <a:xfrm>
            <a:off x="379500" y="198450"/>
            <a:ext cx="991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Estrutura das Tabelas do Banco de Dados </a:t>
            </a:r>
            <a:r>
              <a:rPr b="1" lang="pt-BR" sz="3200">
                <a:solidFill>
                  <a:schemeClr val="dk1"/>
                </a:solidFill>
                <a:latin typeface="Calibri"/>
                <a:ea typeface="Calibri"/>
                <a:cs typeface="Calibri"/>
                <a:sym typeface="Calibri"/>
              </a:rPr>
              <a:t>Dbo.Ônibus</a:t>
            </a:r>
            <a:endParaRPr b="1" i="0" sz="1400" u="none" cap="none" strike="noStrike">
              <a:solidFill>
                <a:srgbClr val="000000"/>
              </a:solidFill>
            </a:endParaRPr>
          </a:p>
        </p:txBody>
      </p:sp>
      <p:cxnSp>
        <p:nvCxnSpPr>
          <p:cNvPr id="409" name="Google Shape;409;g12f86816e7e_0_193"/>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410" name="Google Shape;410;g12f86816e7e_0_193"/>
          <p:cNvGrpSpPr/>
          <p:nvPr/>
        </p:nvGrpSpPr>
        <p:grpSpPr>
          <a:xfrm rot="10800000">
            <a:off x="10773079" y="374202"/>
            <a:ext cx="1052749" cy="226152"/>
            <a:chOff x="8109549" y="6040041"/>
            <a:chExt cx="1675818" cy="360000"/>
          </a:xfrm>
        </p:grpSpPr>
        <p:sp>
          <p:nvSpPr>
            <p:cNvPr id="411" name="Google Shape;411;g12f86816e7e_0_193"/>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2" name="Google Shape;412;g12f86816e7e_0_193"/>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3" name="Google Shape;413;g12f86816e7e_0_193"/>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4" name="Google Shape;414;g12f86816e7e_0_193"/>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aphicFrame>
        <p:nvGraphicFramePr>
          <p:cNvPr id="415" name="Google Shape;415;g12f86816e7e_0_193"/>
          <p:cNvGraphicFramePr/>
          <p:nvPr/>
        </p:nvGraphicFramePr>
        <p:xfrm>
          <a:off x="379500" y="1054475"/>
          <a:ext cx="3000000" cy="3000000"/>
        </p:xfrm>
        <a:graphic>
          <a:graphicData uri="http://schemas.openxmlformats.org/drawingml/2006/table">
            <a:tbl>
              <a:tblPr>
                <a:noFill/>
                <a:tableStyleId>{81C6B5B4-1312-4278-BDF0-FE5E56830534}</a:tableStyleId>
              </a:tblPr>
              <a:tblGrid>
                <a:gridCol w="1857700"/>
                <a:gridCol w="1430250"/>
                <a:gridCol w="1545325"/>
                <a:gridCol w="1282300"/>
                <a:gridCol w="1643975"/>
                <a:gridCol w="1331625"/>
                <a:gridCol w="1183650"/>
                <a:gridCol w="1216550"/>
              </a:tblGrid>
              <a:tr h="548675">
                <a:tc rowSpan="2">
                  <a:txBody>
                    <a:bodyPr/>
                    <a:lstStyle/>
                    <a:p>
                      <a:pPr indent="0" lvl="0" marL="0" rtl="0" algn="ctr">
                        <a:lnSpc>
                          <a:spcPct val="115000"/>
                        </a:lnSpc>
                        <a:spcBef>
                          <a:spcPts val="1200"/>
                        </a:spcBef>
                        <a:spcAft>
                          <a:spcPts val="1200"/>
                        </a:spcAft>
                        <a:buNone/>
                      </a:pPr>
                      <a:r>
                        <a:rPr b="1" lang="pt-BR" sz="1100"/>
                        <a:t>Campo</a:t>
                      </a:r>
                      <a:endParaRPr b="1"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rowSpan="2">
                  <a:txBody>
                    <a:bodyPr/>
                    <a:lstStyle/>
                    <a:p>
                      <a:pPr indent="0" lvl="0" marL="0" rtl="0" algn="ctr">
                        <a:lnSpc>
                          <a:spcPct val="115000"/>
                        </a:lnSpc>
                        <a:spcBef>
                          <a:spcPts val="1200"/>
                        </a:spcBef>
                        <a:spcAft>
                          <a:spcPts val="1200"/>
                        </a:spcAft>
                        <a:buNone/>
                      </a:pPr>
                      <a:r>
                        <a:rPr b="1" lang="pt-BR" sz="1100"/>
                        <a:t>Tipo</a:t>
                      </a:r>
                      <a:endParaRPr b="1"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rowSpan="2">
                  <a:txBody>
                    <a:bodyPr/>
                    <a:lstStyle/>
                    <a:p>
                      <a:pPr indent="0" lvl="0" marL="0" rtl="0" algn="ctr">
                        <a:lnSpc>
                          <a:spcPct val="115000"/>
                        </a:lnSpc>
                        <a:spcBef>
                          <a:spcPts val="1200"/>
                        </a:spcBef>
                        <a:spcAft>
                          <a:spcPts val="1200"/>
                        </a:spcAft>
                        <a:buNone/>
                      </a:pPr>
                      <a:r>
                        <a:rPr b="1" lang="pt-BR" sz="1100"/>
                        <a:t>Obrigatório?</a:t>
                      </a:r>
                      <a:endParaRPr b="1"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rowSpan="2">
                  <a:txBody>
                    <a:bodyPr/>
                    <a:lstStyle/>
                    <a:p>
                      <a:pPr indent="0" lvl="0" marL="0" rtl="0" algn="ctr">
                        <a:lnSpc>
                          <a:spcPct val="115000"/>
                        </a:lnSpc>
                        <a:spcBef>
                          <a:spcPts val="1200"/>
                        </a:spcBef>
                        <a:spcAft>
                          <a:spcPts val="1200"/>
                        </a:spcAft>
                        <a:buNone/>
                      </a:pPr>
                      <a:r>
                        <a:rPr b="1" lang="pt-BR" sz="1100"/>
                        <a:t>Chave Primária?</a:t>
                      </a:r>
                      <a:endParaRPr b="1"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gridSpan="2">
                  <a:txBody>
                    <a:bodyPr/>
                    <a:lstStyle/>
                    <a:p>
                      <a:pPr indent="0" lvl="0" marL="0" rtl="0" algn="ctr">
                        <a:lnSpc>
                          <a:spcPct val="115000"/>
                        </a:lnSpc>
                        <a:spcBef>
                          <a:spcPts val="1200"/>
                        </a:spcBef>
                        <a:spcAft>
                          <a:spcPts val="1200"/>
                        </a:spcAft>
                        <a:buNone/>
                      </a:pPr>
                      <a:r>
                        <a:rPr b="1" lang="pt-BR" sz="700"/>
                        <a:t>Chave Estrangeira</a:t>
                      </a:r>
                      <a:endParaRPr b="1" sz="7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hMerge="1"/>
                <a:tc gridSpan="2">
                  <a:txBody>
                    <a:bodyPr/>
                    <a:lstStyle/>
                    <a:p>
                      <a:pPr indent="0" lvl="0" marL="0" rtl="0" algn="ctr">
                        <a:lnSpc>
                          <a:spcPct val="115000"/>
                        </a:lnSpc>
                        <a:spcBef>
                          <a:spcPts val="1200"/>
                        </a:spcBef>
                        <a:spcAft>
                          <a:spcPts val="1200"/>
                        </a:spcAft>
                        <a:buNone/>
                      </a:pPr>
                      <a:r>
                        <a:rPr b="1" lang="pt-BR" sz="700"/>
                        <a:t>Chave Única</a:t>
                      </a:r>
                      <a:endParaRPr b="1" sz="7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hMerge="1"/>
              </a:tr>
              <a:tr h="610300">
                <a:tc vMerge="1"/>
                <a:tc vMerge="1"/>
                <a:tc vMerge="1"/>
                <a:tc vMerge="1"/>
                <a:tc>
                  <a:txBody>
                    <a:bodyPr/>
                    <a:lstStyle/>
                    <a:p>
                      <a:pPr indent="0" lvl="0" marL="0" rtl="0" algn="ctr">
                        <a:lnSpc>
                          <a:spcPct val="115000"/>
                        </a:lnSpc>
                        <a:spcBef>
                          <a:spcPts val="1200"/>
                        </a:spcBef>
                        <a:spcAft>
                          <a:spcPts val="1200"/>
                        </a:spcAft>
                        <a:buNone/>
                      </a:pPr>
                      <a:r>
                        <a:rPr b="1" lang="pt-BR" sz="1100"/>
                        <a:t>Tabela</a:t>
                      </a:r>
                      <a:endParaRPr b="1"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a:txBody>
                    <a:bodyPr/>
                    <a:lstStyle/>
                    <a:p>
                      <a:pPr indent="0" lvl="0" marL="0" rtl="0" algn="ctr">
                        <a:lnSpc>
                          <a:spcPct val="115000"/>
                        </a:lnSpc>
                        <a:spcBef>
                          <a:spcPts val="1200"/>
                        </a:spcBef>
                        <a:spcAft>
                          <a:spcPts val="1200"/>
                        </a:spcAft>
                        <a:buNone/>
                      </a:pPr>
                      <a:r>
                        <a:rPr b="1" lang="pt-BR" sz="1100"/>
                        <a:t>Campo</a:t>
                      </a:r>
                      <a:endParaRPr b="1"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a:txBody>
                    <a:bodyPr/>
                    <a:lstStyle/>
                    <a:p>
                      <a:pPr indent="0" lvl="0" marL="0" rtl="0" algn="ctr">
                        <a:lnSpc>
                          <a:spcPct val="115000"/>
                        </a:lnSpc>
                        <a:spcBef>
                          <a:spcPts val="1200"/>
                        </a:spcBef>
                        <a:spcAft>
                          <a:spcPts val="1200"/>
                        </a:spcAft>
                        <a:buNone/>
                      </a:pPr>
                      <a:r>
                        <a:rPr b="1" lang="pt-BR" sz="1100"/>
                        <a:t>Grupo</a:t>
                      </a:r>
                      <a:endParaRPr b="1"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a:txBody>
                    <a:bodyPr/>
                    <a:lstStyle/>
                    <a:p>
                      <a:pPr indent="0" lvl="0" marL="0" rtl="0" algn="ctr">
                        <a:lnSpc>
                          <a:spcPct val="115000"/>
                        </a:lnSpc>
                        <a:spcBef>
                          <a:spcPts val="1200"/>
                        </a:spcBef>
                        <a:spcAft>
                          <a:spcPts val="1200"/>
                        </a:spcAft>
                        <a:buNone/>
                      </a:pPr>
                      <a:r>
                        <a:rPr b="1" lang="pt-BR" sz="1100"/>
                        <a:t>Ordem</a:t>
                      </a:r>
                      <a:endParaRPr b="1"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r>
              <a:tr h="610300">
                <a:tc>
                  <a:txBody>
                    <a:bodyPr/>
                    <a:lstStyle/>
                    <a:p>
                      <a:pPr indent="0" lvl="0" marL="0" rtl="0" algn="ctr">
                        <a:lnSpc>
                          <a:spcPct val="115000"/>
                        </a:lnSpc>
                        <a:spcBef>
                          <a:spcPts val="1200"/>
                        </a:spcBef>
                        <a:spcAft>
                          <a:spcPts val="1200"/>
                        </a:spcAft>
                        <a:buNone/>
                      </a:pPr>
                      <a:r>
                        <a:rPr lang="pt-BR" sz="1100"/>
                        <a:t>id</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int</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sim</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sim</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10300">
                <a:tc>
                  <a:txBody>
                    <a:bodyPr/>
                    <a:lstStyle/>
                    <a:p>
                      <a:pPr indent="0" lvl="0" marL="0" rtl="0" algn="ctr">
                        <a:lnSpc>
                          <a:spcPct val="115000"/>
                        </a:lnSpc>
                        <a:spcBef>
                          <a:spcPts val="1200"/>
                        </a:spcBef>
                        <a:spcAft>
                          <a:spcPts val="1200"/>
                        </a:spcAft>
                        <a:buNone/>
                      </a:pPr>
                      <a:r>
                        <a:rPr lang="pt-BR" sz="1100"/>
                        <a:t>numero_onibus</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varchar2(50)</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sim</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1</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1</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10300">
                <a:tc>
                  <a:txBody>
                    <a:bodyPr/>
                    <a:lstStyle/>
                    <a:p>
                      <a:pPr indent="0" lvl="0" marL="0" rtl="0" algn="ctr">
                        <a:lnSpc>
                          <a:spcPct val="115000"/>
                        </a:lnSpc>
                        <a:spcBef>
                          <a:spcPts val="1200"/>
                        </a:spcBef>
                        <a:spcAft>
                          <a:spcPts val="1200"/>
                        </a:spcAft>
                        <a:buNone/>
                      </a:pPr>
                      <a:r>
                        <a:rPr lang="pt-BR" sz="1100"/>
                        <a:t>id_comodidade</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int</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sim</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Comodidades</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id</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10300">
                <a:tc>
                  <a:txBody>
                    <a:bodyPr/>
                    <a:lstStyle/>
                    <a:p>
                      <a:pPr indent="0" lvl="0" marL="0" rtl="0" algn="ctr">
                        <a:lnSpc>
                          <a:spcPct val="115000"/>
                        </a:lnSpc>
                        <a:spcBef>
                          <a:spcPts val="1200"/>
                        </a:spcBef>
                        <a:spcAft>
                          <a:spcPts val="1200"/>
                        </a:spcAft>
                        <a:buNone/>
                      </a:pPr>
                      <a:r>
                        <a:rPr lang="pt-BR" sz="1100"/>
                        <a:t>id_pagamento</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int</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sim</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Pagamento</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id</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10300">
                <a:tc>
                  <a:txBody>
                    <a:bodyPr/>
                    <a:lstStyle/>
                    <a:p>
                      <a:pPr indent="0" lvl="0" marL="0" rtl="0" algn="ctr">
                        <a:lnSpc>
                          <a:spcPct val="115000"/>
                        </a:lnSpc>
                        <a:spcBef>
                          <a:spcPts val="1200"/>
                        </a:spcBef>
                        <a:spcAft>
                          <a:spcPts val="1200"/>
                        </a:spcAft>
                        <a:buNone/>
                      </a:pPr>
                      <a:r>
                        <a:rPr lang="pt-BR" sz="1100"/>
                        <a:t>id_acessibilidade</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int</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sim</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Acessibilidade</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id</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10300">
                <a:tc>
                  <a:txBody>
                    <a:bodyPr/>
                    <a:lstStyle/>
                    <a:p>
                      <a:pPr indent="0" lvl="0" marL="0" rtl="0" algn="ctr">
                        <a:lnSpc>
                          <a:spcPct val="115000"/>
                        </a:lnSpc>
                        <a:spcBef>
                          <a:spcPts val="1200"/>
                        </a:spcBef>
                        <a:spcAft>
                          <a:spcPts val="1200"/>
                        </a:spcAft>
                        <a:buNone/>
                      </a:pPr>
                      <a:r>
                        <a:rPr lang="pt-BR" sz="1100"/>
                        <a:t>id_embarque</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int</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sim</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Embarque</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id</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10300">
                <a:tc>
                  <a:txBody>
                    <a:bodyPr/>
                    <a:lstStyle/>
                    <a:p>
                      <a:pPr indent="0" lvl="0" marL="0" rtl="0" algn="ctr">
                        <a:lnSpc>
                          <a:spcPct val="115000"/>
                        </a:lnSpc>
                        <a:spcBef>
                          <a:spcPts val="1200"/>
                        </a:spcBef>
                        <a:spcAft>
                          <a:spcPts val="1200"/>
                        </a:spcAft>
                        <a:buNone/>
                      </a:pPr>
                      <a:r>
                        <a:rPr lang="pt-BR" sz="1100"/>
                        <a:t>id_empresa</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int</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sim</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Empresa</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id</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100"/>
                        <a:t> </a:t>
                      </a:r>
                      <a:endParaRPr sz="11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2f86816e7e_0_209"/>
          <p:cNvSpPr/>
          <p:nvPr/>
        </p:nvSpPr>
        <p:spPr>
          <a:xfrm>
            <a:off x="0" y="-538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1" name="Google Shape;421;g12f86816e7e_0_209"/>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2" name="Google Shape;422;g12f86816e7e_0_209"/>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3" name="Google Shape;423;g12f86816e7e_0_209"/>
          <p:cNvSpPr txBox="1"/>
          <p:nvPr/>
        </p:nvSpPr>
        <p:spPr>
          <a:xfrm>
            <a:off x="379500" y="198450"/>
            <a:ext cx="991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Estrutura do Banco de Dados</a:t>
            </a:r>
            <a:endParaRPr b="1" i="0" sz="1400" u="none" cap="none" strike="noStrike">
              <a:solidFill>
                <a:srgbClr val="000000"/>
              </a:solidFill>
            </a:endParaRPr>
          </a:p>
        </p:txBody>
      </p:sp>
      <p:cxnSp>
        <p:nvCxnSpPr>
          <p:cNvPr id="424" name="Google Shape;424;g12f86816e7e_0_209"/>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425" name="Google Shape;425;g12f86816e7e_0_209"/>
          <p:cNvGrpSpPr/>
          <p:nvPr/>
        </p:nvGrpSpPr>
        <p:grpSpPr>
          <a:xfrm rot="10800000">
            <a:off x="10773079" y="374202"/>
            <a:ext cx="1052749" cy="226152"/>
            <a:chOff x="8109549" y="6040041"/>
            <a:chExt cx="1675818" cy="360000"/>
          </a:xfrm>
        </p:grpSpPr>
        <p:sp>
          <p:nvSpPr>
            <p:cNvPr id="426" name="Google Shape;426;g12f86816e7e_0_209"/>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7" name="Google Shape;427;g12f86816e7e_0_209"/>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8" name="Google Shape;428;g12f86816e7e_0_209"/>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g12f86816e7e_0_209"/>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430" name="Google Shape;430;g12f86816e7e_0_209"/>
          <p:cNvPicPr preferRelativeResize="0"/>
          <p:nvPr/>
        </p:nvPicPr>
        <p:blipFill>
          <a:blip r:embed="rId3">
            <a:alphaModFix/>
          </a:blip>
          <a:stretch>
            <a:fillRect/>
          </a:stretch>
        </p:blipFill>
        <p:spPr>
          <a:xfrm>
            <a:off x="432725" y="1728850"/>
            <a:ext cx="3105150" cy="4343400"/>
          </a:xfrm>
          <a:prstGeom prst="rect">
            <a:avLst/>
          </a:prstGeom>
          <a:noFill/>
          <a:ln>
            <a:noFill/>
          </a:ln>
        </p:spPr>
      </p:pic>
      <p:pic>
        <p:nvPicPr>
          <p:cNvPr id="431" name="Google Shape;431;g12f86816e7e_0_209"/>
          <p:cNvPicPr preferRelativeResize="0"/>
          <p:nvPr/>
        </p:nvPicPr>
        <p:blipFill>
          <a:blip r:embed="rId4">
            <a:alphaModFix/>
          </a:blip>
          <a:stretch>
            <a:fillRect/>
          </a:stretch>
        </p:blipFill>
        <p:spPr>
          <a:xfrm>
            <a:off x="3987675" y="1153200"/>
            <a:ext cx="7063049" cy="53372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12f86816e7e_0_227"/>
          <p:cNvSpPr/>
          <p:nvPr/>
        </p:nvSpPr>
        <p:spPr>
          <a:xfrm>
            <a:off x="0" y="-538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7" name="Google Shape;437;g12f86816e7e_0_227"/>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8" name="Google Shape;438;g12f86816e7e_0_227"/>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9" name="Google Shape;439;g12f86816e7e_0_227"/>
          <p:cNvSpPr txBox="1"/>
          <p:nvPr/>
        </p:nvSpPr>
        <p:spPr>
          <a:xfrm>
            <a:off x="379500" y="198450"/>
            <a:ext cx="991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Consumindo um WebService - ViaCep</a:t>
            </a:r>
            <a:endParaRPr b="1" i="0" sz="1400" u="none" cap="none" strike="noStrike">
              <a:solidFill>
                <a:srgbClr val="000000"/>
              </a:solidFill>
            </a:endParaRPr>
          </a:p>
        </p:txBody>
      </p:sp>
      <p:cxnSp>
        <p:nvCxnSpPr>
          <p:cNvPr id="440" name="Google Shape;440;g12f86816e7e_0_227"/>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441" name="Google Shape;441;g12f86816e7e_0_227"/>
          <p:cNvGrpSpPr/>
          <p:nvPr/>
        </p:nvGrpSpPr>
        <p:grpSpPr>
          <a:xfrm rot="10800000">
            <a:off x="10773079" y="374202"/>
            <a:ext cx="1052749" cy="226152"/>
            <a:chOff x="8109549" y="6040041"/>
            <a:chExt cx="1675818" cy="360000"/>
          </a:xfrm>
        </p:grpSpPr>
        <p:sp>
          <p:nvSpPr>
            <p:cNvPr id="442" name="Google Shape;442;g12f86816e7e_0_227"/>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3" name="Google Shape;443;g12f86816e7e_0_227"/>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4" name="Google Shape;444;g12f86816e7e_0_227"/>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5" name="Google Shape;445;g12f86816e7e_0_227"/>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446" name="Google Shape;446;g12f86816e7e_0_227"/>
          <p:cNvPicPr preferRelativeResize="0"/>
          <p:nvPr/>
        </p:nvPicPr>
        <p:blipFill>
          <a:blip r:embed="rId3">
            <a:alphaModFix/>
          </a:blip>
          <a:stretch>
            <a:fillRect/>
          </a:stretch>
        </p:blipFill>
        <p:spPr>
          <a:xfrm>
            <a:off x="379500" y="1301875"/>
            <a:ext cx="4896524" cy="5135826"/>
          </a:xfrm>
          <a:prstGeom prst="rect">
            <a:avLst/>
          </a:prstGeom>
          <a:noFill/>
          <a:ln>
            <a:noFill/>
          </a:ln>
        </p:spPr>
      </p:pic>
      <p:pic>
        <p:nvPicPr>
          <p:cNvPr id="447" name="Google Shape;447;g12f86816e7e_0_227"/>
          <p:cNvPicPr preferRelativeResize="0"/>
          <p:nvPr/>
        </p:nvPicPr>
        <p:blipFill>
          <a:blip r:embed="rId4">
            <a:alphaModFix/>
          </a:blip>
          <a:stretch>
            <a:fillRect/>
          </a:stretch>
        </p:blipFill>
        <p:spPr>
          <a:xfrm>
            <a:off x="5652450" y="1476160"/>
            <a:ext cx="6439925" cy="2853015"/>
          </a:xfrm>
          <a:prstGeom prst="rect">
            <a:avLst/>
          </a:prstGeom>
          <a:noFill/>
          <a:ln>
            <a:noFill/>
          </a:ln>
        </p:spPr>
      </p:pic>
      <p:pic>
        <p:nvPicPr>
          <p:cNvPr id="448" name="Google Shape;448;g12f86816e7e_0_227"/>
          <p:cNvPicPr preferRelativeResize="0"/>
          <p:nvPr/>
        </p:nvPicPr>
        <p:blipFill>
          <a:blip r:embed="rId5">
            <a:alphaModFix/>
          </a:blip>
          <a:stretch>
            <a:fillRect/>
          </a:stretch>
        </p:blipFill>
        <p:spPr>
          <a:xfrm>
            <a:off x="6336300" y="4540225"/>
            <a:ext cx="4762500" cy="1524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4"/>
          <p:cNvSpPr/>
          <p:nvPr/>
        </p:nvSpPr>
        <p:spPr>
          <a:xfrm>
            <a:off x="0" y="0"/>
            <a:ext cx="12192000" cy="6867525"/>
          </a:xfrm>
          <a:prstGeom prst="rect">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454" name="Google Shape;454;p14"/>
          <p:cNvSpPr/>
          <p:nvPr/>
        </p:nvSpPr>
        <p:spPr>
          <a:xfrm>
            <a:off x="6095998" y="6438900"/>
            <a:ext cx="3048000" cy="428625"/>
          </a:xfrm>
          <a:prstGeom prst="rect">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455" name="Google Shape;455;p14"/>
          <p:cNvSpPr/>
          <p:nvPr/>
        </p:nvSpPr>
        <p:spPr>
          <a:xfrm>
            <a:off x="3047999" y="6438900"/>
            <a:ext cx="3048000" cy="428625"/>
          </a:xfrm>
          <a:prstGeom prst="rect">
            <a:avLst/>
          </a:prstGeom>
          <a:solidFill>
            <a:srgbClr val="FA39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456" name="Google Shape;456;p14"/>
          <p:cNvSpPr/>
          <p:nvPr/>
        </p:nvSpPr>
        <p:spPr>
          <a:xfrm>
            <a:off x="0" y="6438900"/>
            <a:ext cx="3047999" cy="428625"/>
          </a:xfrm>
          <a:prstGeom prst="rect">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457" name="Google Shape;457;p14"/>
          <p:cNvSpPr txBox="1"/>
          <p:nvPr/>
        </p:nvSpPr>
        <p:spPr>
          <a:xfrm>
            <a:off x="421114" y="338550"/>
            <a:ext cx="288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pt-BR" sz="2800">
                <a:solidFill>
                  <a:schemeClr val="lt1"/>
                </a:solidFill>
                <a:latin typeface="Open Sans"/>
                <a:ea typeface="Open Sans"/>
                <a:cs typeface="Open Sans"/>
                <a:sym typeface="Open Sans"/>
              </a:rPr>
              <a:t>Implementação</a:t>
            </a:r>
            <a:endParaRPr b="0" i="0" sz="1400" u="none" cap="none" strike="noStrike">
              <a:solidFill>
                <a:srgbClr val="000000"/>
              </a:solidFill>
              <a:latin typeface="Arial"/>
              <a:ea typeface="Arial"/>
              <a:cs typeface="Arial"/>
              <a:sym typeface="Arial"/>
            </a:endParaRPr>
          </a:p>
        </p:txBody>
      </p:sp>
      <p:sp>
        <p:nvSpPr>
          <p:cNvPr id="458" name="Google Shape;458;p14"/>
          <p:cNvSpPr txBox="1"/>
          <p:nvPr/>
        </p:nvSpPr>
        <p:spPr>
          <a:xfrm>
            <a:off x="51250" y="6483875"/>
            <a:ext cx="2963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Engenharia de Requisitos</a:t>
            </a:r>
            <a:endParaRPr b="0" i="0" sz="1400" u="none" cap="none" strike="noStrike">
              <a:solidFill>
                <a:srgbClr val="000000"/>
              </a:solidFill>
              <a:latin typeface="Arial"/>
              <a:ea typeface="Arial"/>
              <a:cs typeface="Arial"/>
              <a:sym typeface="Arial"/>
            </a:endParaRPr>
          </a:p>
        </p:txBody>
      </p:sp>
      <p:sp>
        <p:nvSpPr>
          <p:cNvPr id="459" name="Google Shape;459;p14"/>
          <p:cNvSpPr txBox="1"/>
          <p:nvPr/>
        </p:nvSpPr>
        <p:spPr>
          <a:xfrm>
            <a:off x="4134957" y="6483935"/>
            <a:ext cx="874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Analise</a:t>
            </a:r>
            <a:endParaRPr b="0" i="0" sz="1400" u="none" cap="none" strike="noStrike">
              <a:solidFill>
                <a:srgbClr val="000000"/>
              </a:solidFill>
              <a:latin typeface="Arial"/>
              <a:ea typeface="Arial"/>
              <a:cs typeface="Arial"/>
              <a:sym typeface="Arial"/>
            </a:endParaRPr>
          </a:p>
        </p:txBody>
      </p:sp>
      <p:sp>
        <p:nvSpPr>
          <p:cNvPr id="460" name="Google Shape;460;p14"/>
          <p:cNvSpPr txBox="1"/>
          <p:nvPr/>
        </p:nvSpPr>
        <p:spPr>
          <a:xfrm>
            <a:off x="6022775" y="6483863"/>
            <a:ext cx="30213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Projeto de Software</a:t>
            </a:r>
            <a:endParaRPr b="0" i="0" sz="1400" u="none" cap="none" strike="noStrike">
              <a:solidFill>
                <a:srgbClr val="000000"/>
              </a:solidFill>
              <a:latin typeface="Arial"/>
              <a:ea typeface="Arial"/>
              <a:cs typeface="Arial"/>
              <a:sym typeface="Arial"/>
            </a:endParaRPr>
          </a:p>
        </p:txBody>
      </p:sp>
      <p:sp>
        <p:nvSpPr>
          <p:cNvPr id="461" name="Google Shape;461;p14"/>
          <p:cNvSpPr txBox="1"/>
          <p:nvPr/>
        </p:nvSpPr>
        <p:spPr>
          <a:xfrm>
            <a:off x="9618251" y="6483863"/>
            <a:ext cx="2150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Implementação</a:t>
            </a:r>
            <a:endParaRPr b="0" i="0" sz="1600" u="none" cap="none" strike="noStrike">
              <a:solidFill>
                <a:schemeClr val="lt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12f86816e7e_0_283"/>
          <p:cNvSpPr/>
          <p:nvPr/>
        </p:nvSpPr>
        <p:spPr>
          <a:xfrm>
            <a:off x="0" y="-538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7" name="Google Shape;467;g12f86816e7e_0_283"/>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g12f86816e7e_0_283"/>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 name="Google Shape;469;g12f86816e7e_0_283"/>
          <p:cNvSpPr txBox="1"/>
          <p:nvPr/>
        </p:nvSpPr>
        <p:spPr>
          <a:xfrm>
            <a:off x="379500" y="198450"/>
            <a:ext cx="991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Implementação - Coletando Dados</a:t>
            </a:r>
            <a:endParaRPr b="1" i="0" sz="1400" u="none" cap="none" strike="noStrike">
              <a:solidFill>
                <a:srgbClr val="000000"/>
              </a:solidFill>
            </a:endParaRPr>
          </a:p>
        </p:txBody>
      </p:sp>
      <p:cxnSp>
        <p:nvCxnSpPr>
          <p:cNvPr id="470" name="Google Shape;470;g12f86816e7e_0_283"/>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471" name="Google Shape;471;g12f86816e7e_0_283"/>
          <p:cNvGrpSpPr/>
          <p:nvPr/>
        </p:nvGrpSpPr>
        <p:grpSpPr>
          <a:xfrm rot="10800000">
            <a:off x="10773079" y="374202"/>
            <a:ext cx="1052749" cy="226152"/>
            <a:chOff x="8109549" y="6040041"/>
            <a:chExt cx="1675818" cy="360000"/>
          </a:xfrm>
        </p:grpSpPr>
        <p:sp>
          <p:nvSpPr>
            <p:cNvPr id="472" name="Google Shape;472;g12f86816e7e_0_283"/>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g12f86816e7e_0_283"/>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4" name="Google Shape;474;g12f86816e7e_0_283"/>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 name="Google Shape;475;g12f86816e7e_0_283"/>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76" name="Google Shape;476;g12f86816e7e_0_283"/>
          <p:cNvSpPr txBox="1"/>
          <p:nvPr/>
        </p:nvSpPr>
        <p:spPr>
          <a:xfrm>
            <a:off x="379500" y="1049163"/>
            <a:ext cx="115323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400">
                <a:latin typeface="Calibri"/>
                <a:ea typeface="Calibri"/>
                <a:cs typeface="Calibri"/>
                <a:sym typeface="Calibri"/>
              </a:rPr>
              <a:t>Coleta de Dados:</a:t>
            </a:r>
            <a:endParaRPr b="1" sz="2400">
              <a:latin typeface="Calibri"/>
              <a:ea typeface="Calibri"/>
              <a:cs typeface="Calibri"/>
              <a:sym typeface="Calibri"/>
            </a:endParaRPr>
          </a:p>
          <a:p>
            <a:pPr indent="0" lvl="0" marL="0" rtl="0" algn="l">
              <a:spcBef>
                <a:spcPts val="0"/>
              </a:spcBef>
              <a:spcAft>
                <a:spcPts val="0"/>
              </a:spcAft>
              <a:buNone/>
            </a:pPr>
            <a:r>
              <a:t/>
            </a:r>
            <a:endParaRPr b="1" sz="2400">
              <a:latin typeface="Calibri"/>
              <a:ea typeface="Calibri"/>
              <a:cs typeface="Calibri"/>
              <a:sym typeface="Calibri"/>
            </a:endParaRPr>
          </a:p>
          <a:p>
            <a:pPr indent="0" lvl="0" marL="0" rtl="0" algn="l">
              <a:spcBef>
                <a:spcPts val="0"/>
              </a:spcBef>
              <a:spcAft>
                <a:spcPts val="0"/>
              </a:spcAft>
              <a:buNone/>
            </a:pPr>
            <a:r>
              <a:rPr lang="pt-BR" sz="1900">
                <a:latin typeface="Calibri"/>
                <a:ea typeface="Calibri"/>
                <a:cs typeface="Calibri"/>
                <a:sym typeface="Calibri"/>
              </a:rPr>
              <a:t>Uma das maiores preocupações com relação ao projeto era da quantidade de interferência necessária para avaliar inconsistências e alterações nos dados das linhas, logo o processo de aquisição desses dados foi feito da forma mais generalista e será feita de forma manual pela empresa.</a:t>
            </a:r>
            <a:endParaRPr b="1" sz="2200">
              <a:latin typeface="Calibri"/>
              <a:ea typeface="Calibri"/>
              <a:cs typeface="Calibri"/>
              <a:sym typeface="Calibri"/>
            </a:endParaRPr>
          </a:p>
        </p:txBody>
      </p:sp>
      <p:pic>
        <p:nvPicPr>
          <p:cNvPr id="477" name="Google Shape;477;g12f86816e7e_0_283"/>
          <p:cNvPicPr preferRelativeResize="0"/>
          <p:nvPr/>
        </p:nvPicPr>
        <p:blipFill>
          <a:blip r:embed="rId3">
            <a:alphaModFix/>
          </a:blip>
          <a:stretch>
            <a:fillRect/>
          </a:stretch>
        </p:blipFill>
        <p:spPr>
          <a:xfrm>
            <a:off x="379500" y="2787525"/>
            <a:ext cx="4629261" cy="4014301"/>
          </a:xfrm>
          <a:prstGeom prst="rect">
            <a:avLst/>
          </a:prstGeom>
          <a:noFill/>
          <a:ln>
            <a:noFill/>
          </a:ln>
        </p:spPr>
      </p:pic>
      <p:pic>
        <p:nvPicPr>
          <p:cNvPr id="478" name="Google Shape;478;g12f86816e7e_0_283"/>
          <p:cNvPicPr preferRelativeResize="0"/>
          <p:nvPr/>
        </p:nvPicPr>
        <p:blipFill>
          <a:blip r:embed="rId4">
            <a:alphaModFix/>
          </a:blip>
          <a:stretch>
            <a:fillRect/>
          </a:stretch>
        </p:blipFill>
        <p:spPr>
          <a:xfrm>
            <a:off x="5269875" y="3429003"/>
            <a:ext cx="6213150" cy="2893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2f86816e7e_0_298"/>
          <p:cNvSpPr/>
          <p:nvPr/>
        </p:nvSpPr>
        <p:spPr>
          <a:xfrm>
            <a:off x="0" y="-538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pt-BR" sz="1800">
                <a:solidFill>
                  <a:schemeClr val="lt1"/>
                </a:solidFill>
                <a:latin typeface="Calibri"/>
                <a:ea typeface="Calibri"/>
                <a:cs typeface="Calibri"/>
                <a:sym typeface="Calibri"/>
              </a:rPr>
              <a:t>Terminais</a:t>
            </a:r>
            <a:endParaRPr b="0" i="0" sz="1800" u="none" cap="none" strike="noStrike">
              <a:solidFill>
                <a:schemeClr val="lt1"/>
              </a:solidFill>
              <a:latin typeface="Calibri"/>
              <a:ea typeface="Calibri"/>
              <a:cs typeface="Calibri"/>
              <a:sym typeface="Calibri"/>
            </a:endParaRPr>
          </a:p>
        </p:txBody>
      </p:sp>
      <p:sp>
        <p:nvSpPr>
          <p:cNvPr id="484" name="Google Shape;484;g12f86816e7e_0_298"/>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5" name="Google Shape;485;g12f86816e7e_0_298"/>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6" name="Google Shape;486;g12f86816e7e_0_298"/>
          <p:cNvSpPr txBox="1"/>
          <p:nvPr/>
        </p:nvSpPr>
        <p:spPr>
          <a:xfrm>
            <a:off x="379500" y="198450"/>
            <a:ext cx="991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Desafios Encontrado</a:t>
            </a:r>
            <a:endParaRPr b="1" i="0" sz="1400" u="none" cap="none" strike="noStrike">
              <a:solidFill>
                <a:srgbClr val="000000"/>
              </a:solidFill>
            </a:endParaRPr>
          </a:p>
        </p:txBody>
      </p:sp>
      <p:cxnSp>
        <p:nvCxnSpPr>
          <p:cNvPr id="487" name="Google Shape;487;g12f86816e7e_0_298"/>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488" name="Google Shape;488;g12f86816e7e_0_298"/>
          <p:cNvGrpSpPr/>
          <p:nvPr/>
        </p:nvGrpSpPr>
        <p:grpSpPr>
          <a:xfrm rot="10800000">
            <a:off x="10773079" y="374202"/>
            <a:ext cx="1052749" cy="226152"/>
            <a:chOff x="8109549" y="6040041"/>
            <a:chExt cx="1675818" cy="360000"/>
          </a:xfrm>
        </p:grpSpPr>
        <p:sp>
          <p:nvSpPr>
            <p:cNvPr id="489" name="Google Shape;489;g12f86816e7e_0_298"/>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0" name="Google Shape;490;g12f86816e7e_0_298"/>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1" name="Google Shape;491;g12f86816e7e_0_298"/>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2" name="Google Shape;492;g12f86816e7e_0_298"/>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93" name="Google Shape;493;g12f86816e7e_0_298"/>
          <p:cNvSpPr txBox="1"/>
          <p:nvPr/>
        </p:nvSpPr>
        <p:spPr>
          <a:xfrm>
            <a:off x="153775" y="1055900"/>
            <a:ext cx="11942400" cy="5387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alibri"/>
              <a:buChar char="●"/>
            </a:pPr>
            <a:r>
              <a:rPr b="1" lang="pt-BR" sz="2000">
                <a:latin typeface="Calibri"/>
                <a:ea typeface="Calibri"/>
                <a:cs typeface="Calibri"/>
                <a:sym typeface="Calibri"/>
              </a:rPr>
              <a:t>Terminais</a:t>
            </a:r>
            <a:endParaRPr b="1" sz="20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pt-BR" sz="1600">
                <a:latin typeface="Calibri"/>
                <a:ea typeface="Calibri"/>
                <a:cs typeface="Calibri"/>
                <a:sym typeface="Calibri"/>
              </a:rPr>
              <a:t>Da forma como a solução foi modelada, os terminais são considerados como pontos de ônibus, de forma que, sem tratamento, apenas os ônibus que passam pelo terminal com origem de outro lugar seriam mostrados.</a:t>
            </a:r>
            <a:endParaRPr sz="16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355600" lvl="0" marL="457200" rtl="0" algn="l">
              <a:spcBef>
                <a:spcPts val="0"/>
              </a:spcBef>
              <a:spcAft>
                <a:spcPts val="0"/>
              </a:spcAft>
              <a:buSzPts val="2000"/>
              <a:buFont typeface="Calibri"/>
              <a:buChar char="●"/>
            </a:pPr>
            <a:r>
              <a:rPr b="1" lang="pt-BR" sz="2000">
                <a:latin typeface="Calibri"/>
                <a:ea typeface="Calibri"/>
                <a:cs typeface="Calibri"/>
                <a:sym typeface="Calibri"/>
              </a:rPr>
              <a:t>Feriado</a:t>
            </a:r>
            <a:endParaRPr b="1" sz="20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pt-BR" sz="1600">
                <a:latin typeface="Calibri"/>
                <a:ea typeface="Calibri"/>
                <a:cs typeface="Calibri"/>
                <a:sym typeface="Calibri"/>
              </a:rPr>
              <a:t>Em caso de feriados, os horários considerados para as estimativas devem ser os praticados no domingo. Para tanto, a aplicação precisa ter conhecimento dos feriados nacionais e municipais para aplicar as estimativas de forma correta. A melhor solução para essa questão seria, provavelmente, a criação de um serviço Web responsável por fazer a atualização dos feriados quando o usuário estivesse conectado à internet.</a:t>
            </a:r>
            <a:endParaRPr sz="16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355600" lvl="0" marL="457200" rtl="0" algn="l">
              <a:spcBef>
                <a:spcPts val="0"/>
              </a:spcBef>
              <a:spcAft>
                <a:spcPts val="0"/>
              </a:spcAft>
              <a:buSzPts val="2000"/>
              <a:buFont typeface="Calibri"/>
              <a:buChar char="●"/>
            </a:pPr>
            <a:r>
              <a:rPr b="1" lang="pt-BR" sz="2000">
                <a:latin typeface="Calibri"/>
                <a:ea typeface="Calibri"/>
                <a:cs typeface="Calibri"/>
                <a:sym typeface="Calibri"/>
              </a:rPr>
              <a:t>Meia Viagem</a:t>
            </a:r>
            <a:endParaRPr b="1" sz="20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1600">
                <a:latin typeface="Calibri"/>
                <a:ea typeface="Calibri"/>
                <a:cs typeface="Calibri"/>
                <a:sym typeface="Calibri"/>
              </a:rPr>
              <a:t>As linhas de ônibus são categorizadas geralmente como circular (horários apenas de ida) ou radial (horários de ida e de volta). Algumas linhas, entretanto, possuem os dois comportamentos: possuem horários de ida e de volta, mas alguns horários de ida realizam a volta completa. Estas linhas são categorizadas como “circular-radial”.</a:t>
            </a:r>
            <a:endParaRPr sz="1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1600">
                <a:latin typeface="Calibri"/>
                <a:ea typeface="Calibri"/>
                <a:cs typeface="Calibri"/>
                <a:sym typeface="Calibri"/>
              </a:rPr>
              <a:t>A forma como o aplicativo lida com isso é considerando o trajeto do ônibus de forma convencional, porém para linhas radiais quando ele chegar no ponto final e iniciar outra meia viagem o ícone do ônibus muda de cor, uma cor categoriza o sentido bairro-centro e outra cor indica centro-bairro, para o usuário saber com exatidão o sentido do ônibus terá que clicar em seu ícone para saber as informações.</a:t>
            </a:r>
            <a:endParaRPr sz="16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2f86816e7e_0_311"/>
          <p:cNvSpPr/>
          <p:nvPr/>
        </p:nvSpPr>
        <p:spPr>
          <a:xfrm>
            <a:off x="0" y="-5389"/>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9" name="Google Shape;499;g12f86816e7e_0_311"/>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0" name="Google Shape;500;g12f86816e7e_0_311"/>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1" name="Google Shape;501;g12f86816e7e_0_311"/>
          <p:cNvSpPr txBox="1"/>
          <p:nvPr/>
        </p:nvSpPr>
        <p:spPr>
          <a:xfrm>
            <a:off x="379500" y="198450"/>
            <a:ext cx="991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Diagrama de Implantação</a:t>
            </a:r>
            <a:endParaRPr b="1" i="0" sz="1400" u="none" cap="none" strike="noStrike">
              <a:solidFill>
                <a:srgbClr val="000000"/>
              </a:solidFill>
            </a:endParaRPr>
          </a:p>
        </p:txBody>
      </p:sp>
      <p:cxnSp>
        <p:nvCxnSpPr>
          <p:cNvPr id="502" name="Google Shape;502;g12f86816e7e_0_311"/>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503" name="Google Shape;503;g12f86816e7e_0_311"/>
          <p:cNvGrpSpPr/>
          <p:nvPr/>
        </p:nvGrpSpPr>
        <p:grpSpPr>
          <a:xfrm rot="10800000">
            <a:off x="10773079" y="374202"/>
            <a:ext cx="1052749" cy="226152"/>
            <a:chOff x="8109549" y="6040041"/>
            <a:chExt cx="1675818" cy="360000"/>
          </a:xfrm>
        </p:grpSpPr>
        <p:sp>
          <p:nvSpPr>
            <p:cNvPr id="504" name="Google Shape;504;g12f86816e7e_0_311"/>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5" name="Google Shape;505;g12f86816e7e_0_311"/>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6" name="Google Shape;506;g12f86816e7e_0_311"/>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7" name="Google Shape;507;g12f86816e7e_0_311"/>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508" name="Google Shape;508;g12f86816e7e_0_311"/>
          <p:cNvPicPr preferRelativeResize="0"/>
          <p:nvPr/>
        </p:nvPicPr>
        <p:blipFill>
          <a:blip r:embed="rId3">
            <a:alphaModFix/>
          </a:blip>
          <a:stretch>
            <a:fillRect/>
          </a:stretch>
        </p:blipFill>
        <p:spPr>
          <a:xfrm>
            <a:off x="1697500" y="1097888"/>
            <a:ext cx="8439150" cy="5591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16"/>
          <p:cNvSpPr/>
          <p:nvPr/>
        </p:nvSpPr>
        <p:spPr>
          <a:xfrm>
            <a:off x="5963200" y="0"/>
            <a:ext cx="6213475" cy="6858000"/>
          </a:xfrm>
          <a:custGeom>
            <a:rect b="b" l="l" r="r" t="t"/>
            <a:pathLst>
              <a:path extrusionOk="0" h="6858000" w="6032500">
                <a:moveTo>
                  <a:pt x="3200400" y="0"/>
                </a:moveTo>
                <a:lnTo>
                  <a:pt x="6032500" y="0"/>
                </a:lnTo>
                <a:lnTo>
                  <a:pt x="6032500" y="6858000"/>
                </a:lnTo>
                <a:lnTo>
                  <a:pt x="0" y="6858000"/>
                </a:lnTo>
                <a:lnTo>
                  <a:pt x="3200400" y="0"/>
                </a:lnTo>
                <a:close/>
              </a:path>
            </a:pathLst>
          </a:cu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16"/>
          <p:cNvSpPr txBox="1"/>
          <p:nvPr/>
        </p:nvSpPr>
        <p:spPr>
          <a:xfrm>
            <a:off x="655956" y="136950"/>
            <a:ext cx="82854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pt-BR" sz="5400">
                <a:solidFill>
                  <a:schemeClr val="dk1"/>
                </a:solidFill>
                <a:latin typeface="Calibri"/>
                <a:ea typeface="Calibri"/>
                <a:cs typeface="Calibri"/>
                <a:sym typeface="Calibri"/>
              </a:rPr>
              <a:t>Tecnologias </a:t>
            </a:r>
            <a:r>
              <a:rPr lang="pt-BR" sz="5400">
                <a:solidFill>
                  <a:schemeClr val="dk1"/>
                </a:solidFill>
                <a:latin typeface="Calibri"/>
                <a:ea typeface="Calibri"/>
                <a:cs typeface="Calibri"/>
                <a:sym typeface="Calibri"/>
              </a:rPr>
              <a:t>Utilizadas</a:t>
            </a:r>
            <a:endParaRPr b="0" i="0" sz="3600" u="none" cap="none" strike="noStrike">
              <a:solidFill>
                <a:srgbClr val="000000"/>
              </a:solidFill>
              <a:latin typeface="Arial"/>
              <a:ea typeface="Arial"/>
              <a:cs typeface="Arial"/>
              <a:sym typeface="Arial"/>
            </a:endParaRPr>
          </a:p>
        </p:txBody>
      </p:sp>
      <p:pic>
        <p:nvPicPr>
          <p:cNvPr id="515" name="Google Shape;515;p16"/>
          <p:cNvPicPr preferRelativeResize="0"/>
          <p:nvPr/>
        </p:nvPicPr>
        <p:blipFill>
          <a:blip r:embed="rId3">
            <a:alphaModFix/>
          </a:blip>
          <a:stretch>
            <a:fillRect/>
          </a:stretch>
        </p:blipFill>
        <p:spPr>
          <a:xfrm>
            <a:off x="425475" y="1239300"/>
            <a:ext cx="2289523" cy="1512125"/>
          </a:xfrm>
          <a:prstGeom prst="rect">
            <a:avLst/>
          </a:prstGeom>
          <a:noFill/>
          <a:ln>
            <a:noFill/>
          </a:ln>
        </p:spPr>
      </p:pic>
      <p:pic>
        <p:nvPicPr>
          <p:cNvPr id="516" name="Google Shape;516;p16"/>
          <p:cNvPicPr preferRelativeResize="0"/>
          <p:nvPr/>
        </p:nvPicPr>
        <p:blipFill>
          <a:blip r:embed="rId4">
            <a:alphaModFix/>
          </a:blip>
          <a:stretch>
            <a:fillRect/>
          </a:stretch>
        </p:blipFill>
        <p:spPr>
          <a:xfrm>
            <a:off x="814175" y="4928125"/>
            <a:ext cx="1512125" cy="1424775"/>
          </a:xfrm>
          <a:prstGeom prst="rect">
            <a:avLst/>
          </a:prstGeom>
          <a:noFill/>
          <a:ln>
            <a:noFill/>
          </a:ln>
        </p:spPr>
      </p:pic>
      <p:pic>
        <p:nvPicPr>
          <p:cNvPr id="517" name="Google Shape;517;p16"/>
          <p:cNvPicPr preferRelativeResize="0"/>
          <p:nvPr/>
        </p:nvPicPr>
        <p:blipFill>
          <a:blip r:embed="rId5">
            <a:alphaModFix/>
          </a:blip>
          <a:stretch>
            <a:fillRect/>
          </a:stretch>
        </p:blipFill>
        <p:spPr>
          <a:xfrm>
            <a:off x="3371663" y="4884450"/>
            <a:ext cx="1546175" cy="1512125"/>
          </a:xfrm>
          <a:prstGeom prst="rect">
            <a:avLst/>
          </a:prstGeom>
          <a:noFill/>
          <a:ln>
            <a:noFill/>
          </a:ln>
        </p:spPr>
      </p:pic>
      <p:pic>
        <p:nvPicPr>
          <p:cNvPr id="518" name="Google Shape;518;p16"/>
          <p:cNvPicPr preferRelativeResize="0"/>
          <p:nvPr/>
        </p:nvPicPr>
        <p:blipFill>
          <a:blip r:embed="rId6">
            <a:alphaModFix/>
          </a:blip>
          <a:stretch>
            <a:fillRect/>
          </a:stretch>
        </p:blipFill>
        <p:spPr>
          <a:xfrm>
            <a:off x="3345012" y="2998950"/>
            <a:ext cx="1599475" cy="1599475"/>
          </a:xfrm>
          <a:prstGeom prst="rect">
            <a:avLst/>
          </a:prstGeom>
          <a:noFill/>
          <a:ln>
            <a:noFill/>
          </a:ln>
        </p:spPr>
      </p:pic>
      <p:pic>
        <p:nvPicPr>
          <p:cNvPr id="519" name="Google Shape;519;p16"/>
          <p:cNvPicPr preferRelativeResize="0"/>
          <p:nvPr/>
        </p:nvPicPr>
        <p:blipFill>
          <a:blip r:embed="rId7">
            <a:alphaModFix/>
          </a:blip>
          <a:stretch>
            <a:fillRect/>
          </a:stretch>
        </p:blipFill>
        <p:spPr>
          <a:xfrm>
            <a:off x="2542600" y="1229912"/>
            <a:ext cx="3204292" cy="1599475"/>
          </a:xfrm>
          <a:prstGeom prst="rect">
            <a:avLst/>
          </a:prstGeom>
          <a:noFill/>
          <a:ln>
            <a:noFill/>
          </a:ln>
        </p:spPr>
      </p:pic>
      <p:pic>
        <p:nvPicPr>
          <p:cNvPr id="520" name="Google Shape;520;p16"/>
          <p:cNvPicPr preferRelativeResize="0"/>
          <p:nvPr/>
        </p:nvPicPr>
        <p:blipFill>
          <a:blip r:embed="rId8">
            <a:alphaModFix/>
          </a:blip>
          <a:stretch>
            <a:fillRect/>
          </a:stretch>
        </p:blipFill>
        <p:spPr>
          <a:xfrm>
            <a:off x="655950" y="3082775"/>
            <a:ext cx="1736625" cy="1736625"/>
          </a:xfrm>
          <a:prstGeom prst="rect">
            <a:avLst/>
          </a:prstGeom>
          <a:noFill/>
          <a:ln>
            <a:noFill/>
          </a:ln>
        </p:spPr>
      </p:pic>
      <p:pic>
        <p:nvPicPr>
          <p:cNvPr id="521" name="Google Shape;521;p16"/>
          <p:cNvPicPr preferRelativeResize="0"/>
          <p:nvPr/>
        </p:nvPicPr>
        <p:blipFill>
          <a:blip r:embed="rId9">
            <a:alphaModFix/>
          </a:blip>
          <a:stretch>
            <a:fillRect/>
          </a:stretch>
        </p:blipFill>
        <p:spPr>
          <a:xfrm>
            <a:off x="5504838" y="2930375"/>
            <a:ext cx="1736625" cy="1736625"/>
          </a:xfrm>
          <a:prstGeom prst="rect">
            <a:avLst/>
          </a:prstGeom>
          <a:noFill/>
          <a:ln>
            <a:noFill/>
          </a:ln>
        </p:spPr>
      </p:pic>
      <p:pic>
        <p:nvPicPr>
          <p:cNvPr id="522" name="Google Shape;522;p16"/>
          <p:cNvPicPr preferRelativeResize="0"/>
          <p:nvPr/>
        </p:nvPicPr>
        <p:blipFill>
          <a:blip r:embed="rId10">
            <a:alphaModFix/>
          </a:blip>
          <a:stretch>
            <a:fillRect/>
          </a:stretch>
        </p:blipFill>
        <p:spPr>
          <a:xfrm>
            <a:off x="5504850" y="1195625"/>
            <a:ext cx="2149559" cy="1599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5"/>
          <p:cNvSpPr/>
          <p:nvPr/>
        </p:nvSpPr>
        <p:spPr>
          <a:xfrm>
            <a:off x="358221" y="0"/>
            <a:ext cx="360000" cy="6867525"/>
          </a:xfrm>
          <a:prstGeom prst="rect">
            <a:avLst/>
          </a:prstGeom>
          <a:solidFill>
            <a:srgbClr val="FA3913"/>
          </a:solidFill>
          <a:ln>
            <a:noFill/>
          </a:ln>
          <a:effectLst>
            <a:outerShdw blurRad="127000" rotWithShape="0" algn="tl" dir="2700000" dist="127000">
              <a:srgbClr val="000000">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07" name="Google Shape;107;p5"/>
          <p:cNvSpPr/>
          <p:nvPr/>
        </p:nvSpPr>
        <p:spPr>
          <a:xfrm>
            <a:off x="0" y="0"/>
            <a:ext cx="360000" cy="6867525"/>
          </a:xfrm>
          <a:prstGeom prst="rect">
            <a:avLst/>
          </a:prstGeom>
          <a:solidFill>
            <a:srgbClr val="4285F5"/>
          </a:solidFill>
          <a:ln>
            <a:noFill/>
          </a:ln>
          <a:effectLst>
            <a:outerShdw blurRad="127000" rotWithShape="0" algn="tl" dir="2700000" dist="127000">
              <a:srgbClr val="000000">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08" name="Google Shape;108;p5"/>
          <p:cNvSpPr txBox="1"/>
          <p:nvPr/>
        </p:nvSpPr>
        <p:spPr>
          <a:xfrm>
            <a:off x="4780048" y="125775"/>
            <a:ext cx="2631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62626"/>
                </a:solidFill>
                <a:latin typeface="Open Sans"/>
                <a:ea typeface="Open Sans"/>
                <a:cs typeface="Open Sans"/>
                <a:sym typeface="Open Sans"/>
              </a:rPr>
              <a:t>Equipe do Projeto:</a:t>
            </a:r>
            <a:endParaRPr b="0" i="0" sz="1400" u="none" cap="none" strike="noStrike">
              <a:solidFill>
                <a:srgbClr val="000000"/>
              </a:solidFill>
              <a:latin typeface="Arial"/>
              <a:ea typeface="Arial"/>
              <a:cs typeface="Arial"/>
              <a:sym typeface="Arial"/>
            </a:endParaRPr>
          </a:p>
        </p:txBody>
      </p:sp>
      <p:sp>
        <p:nvSpPr>
          <p:cNvPr id="109" name="Google Shape;109;p5"/>
          <p:cNvSpPr txBox="1"/>
          <p:nvPr/>
        </p:nvSpPr>
        <p:spPr>
          <a:xfrm rot="-5400000">
            <a:off x="-2052522" y="4017600"/>
            <a:ext cx="4709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Apresentação do Projeto/ Ideia</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lt1"/>
              </a:solidFill>
              <a:latin typeface="Open Sans"/>
              <a:ea typeface="Open Sans"/>
              <a:cs typeface="Open Sans"/>
              <a:sym typeface="Open Sans"/>
            </a:endParaRPr>
          </a:p>
        </p:txBody>
      </p:sp>
      <p:sp>
        <p:nvSpPr>
          <p:cNvPr id="110" name="Google Shape;110;p5"/>
          <p:cNvSpPr/>
          <p:nvPr/>
        </p:nvSpPr>
        <p:spPr>
          <a:xfrm>
            <a:off x="1406475" y="886375"/>
            <a:ext cx="2166600" cy="220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4960150" y="886363"/>
            <a:ext cx="2166600" cy="220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8513825" y="886375"/>
            <a:ext cx="2166600" cy="220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3257788" y="3841425"/>
            <a:ext cx="2166600" cy="220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6839200" y="3841425"/>
            <a:ext cx="2166600" cy="220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txBox="1"/>
          <p:nvPr/>
        </p:nvSpPr>
        <p:spPr>
          <a:xfrm>
            <a:off x="1462425" y="3059550"/>
            <a:ext cx="205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latin typeface="Calibri"/>
                <a:ea typeface="Calibri"/>
                <a:cs typeface="Calibri"/>
                <a:sym typeface="Calibri"/>
              </a:rPr>
              <a:t>Aline Bertolazo</a:t>
            </a:r>
            <a:br>
              <a:rPr b="1" lang="pt-BR" sz="1800">
                <a:latin typeface="Calibri"/>
                <a:ea typeface="Calibri"/>
                <a:cs typeface="Calibri"/>
                <a:sym typeface="Calibri"/>
              </a:rPr>
            </a:br>
            <a:r>
              <a:rPr b="1" lang="pt-BR" sz="1800">
                <a:latin typeface="Calibri"/>
                <a:ea typeface="Calibri"/>
                <a:cs typeface="Calibri"/>
                <a:sym typeface="Calibri"/>
              </a:rPr>
              <a:t>BI3008428</a:t>
            </a:r>
            <a:endParaRPr b="1" sz="1800">
              <a:latin typeface="Calibri"/>
              <a:ea typeface="Calibri"/>
              <a:cs typeface="Calibri"/>
              <a:sym typeface="Calibri"/>
            </a:endParaRPr>
          </a:p>
        </p:txBody>
      </p:sp>
      <p:sp>
        <p:nvSpPr>
          <p:cNvPr id="116" name="Google Shape;116;p5"/>
          <p:cNvSpPr txBox="1"/>
          <p:nvPr/>
        </p:nvSpPr>
        <p:spPr>
          <a:xfrm>
            <a:off x="5012700" y="3059550"/>
            <a:ext cx="2166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dk1"/>
                </a:solidFill>
                <a:latin typeface="Calibri"/>
                <a:ea typeface="Calibri"/>
                <a:cs typeface="Calibri"/>
                <a:sym typeface="Calibri"/>
              </a:rPr>
              <a:t>André Conde</a:t>
            </a:r>
            <a:br>
              <a:rPr b="1" lang="pt-BR" sz="1800">
                <a:solidFill>
                  <a:schemeClr val="dk1"/>
                </a:solidFill>
                <a:latin typeface="Calibri"/>
                <a:ea typeface="Calibri"/>
                <a:cs typeface="Calibri"/>
                <a:sym typeface="Calibri"/>
              </a:rPr>
            </a:br>
            <a:r>
              <a:rPr b="1" lang="pt-BR" sz="1800">
                <a:solidFill>
                  <a:schemeClr val="dk1"/>
                </a:solidFill>
                <a:latin typeface="Calibri"/>
                <a:ea typeface="Calibri"/>
                <a:cs typeface="Calibri"/>
                <a:sym typeface="Calibri"/>
              </a:rPr>
              <a:t>BI3007723</a:t>
            </a:r>
            <a:endParaRPr b="1" sz="1800">
              <a:solidFill>
                <a:schemeClr val="dk1"/>
              </a:solidFill>
              <a:latin typeface="Calibri"/>
              <a:ea typeface="Calibri"/>
              <a:cs typeface="Calibri"/>
              <a:sym typeface="Calibri"/>
            </a:endParaRPr>
          </a:p>
        </p:txBody>
      </p:sp>
      <p:sp>
        <p:nvSpPr>
          <p:cNvPr id="117" name="Google Shape;117;p5"/>
          <p:cNvSpPr txBox="1"/>
          <p:nvPr/>
        </p:nvSpPr>
        <p:spPr>
          <a:xfrm>
            <a:off x="6870250" y="5996475"/>
            <a:ext cx="2104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dk1"/>
                </a:solidFill>
                <a:latin typeface="Calibri"/>
                <a:ea typeface="Calibri"/>
                <a:cs typeface="Calibri"/>
                <a:sym typeface="Calibri"/>
              </a:rPr>
              <a:t>Vinicius Santos</a:t>
            </a:r>
            <a:br>
              <a:rPr b="1" lang="pt-BR" sz="1800">
                <a:solidFill>
                  <a:schemeClr val="dk1"/>
                </a:solidFill>
                <a:latin typeface="Calibri"/>
                <a:ea typeface="Calibri"/>
                <a:cs typeface="Calibri"/>
                <a:sym typeface="Calibri"/>
              </a:rPr>
            </a:br>
            <a:r>
              <a:rPr b="1" lang="pt-BR" sz="1800">
                <a:solidFill>
                  <a:schemeClr val="dk1"/>
                </a:solidFill>
                <a:latin typeface="Calibri"/>
                <a:ea typeface="Calibri"/>
                <a:cs typeface="Calibri"/>
                <a:sym typeface="Calibri"/>
              </a:rPr>
              <a:t>BI3008061</a:t>
            </a:r>
            <a:endParaRPr/>
          </a:p>
        </p:txBody>
      </p:sp>
      <p:sp>
        <p:nvSpPr>
          <p:cNvPr id="118" name="Google Shape;118;p5"/>
          <p:cNvSpPr txBox="1"/>
          <p:nvPr/>
        </p:nvSpPr>
        <p:spPr>
          <a:xfrm>
            <a:off x="8576225" y="3064300"/>
            <a:ext cx="205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1800">
                <a:latin typeface="Calibri"/>
                <a:ea typeface="Calibri"/>
                <a:cs typeface="Calibri"/>
                <a:sym typeface="Calibri"/>
              </a:rPr>
              <a:t>Andrey Brambilla</a:t>
            </a:r>
            <a:endParaRPr b="1" sz="1800">
              <a:latin typeface="Calibri"/>
              <a:ea typeface="Calibri"/>
              <a:cs typeface="Calibri"/>
              <a:sym typeface="Calibri"/>
            </a:endParaRPr>
          </a:p>
          <a:p>
            <a:pPr indent="0" lvl="0" marL="0" rtl="0" algn="ctr">
              <a:spcBef>
                <a:spcPts val="0"/>
              </a:spcBef>
              <a:spcAft>
                <a:spcPts val="0"/>
              </a:spcAft>
              <a:buNone/>
            </a:pPr>
            <a:r>
              <a:rPr b="1" lang="pt-BR" sz="1800">
                <a:latin typeface="Calibri"/>
                <a:ea typeface="Calibri"/>
                <a:cs typeface="Calibri"/>
                <a:sym typeface="Calibri"/>
              </a:rPr>
              <a:t>BI3008207</a:t>
            </a:r>
            <a:endParaRPr b="1" sz="1800">
              <a:latin typeface="Calibri"/>
              <a:ea typeface="Calibri"/>
              <a:cs typeface="Calibri"/>
              <a:sym typeface="Calibri"/>
            </a:endParaRPr>
          </a:p>
        </p:txBody>
      </p:sp>
      <p:sp>
        <p:nvSpPr>
          <p:cNvPr id="119" name="Google Shape;119;p5"/>
          <p:cNvSpPr txBox="1"/>
          <p:nvPr/>
        </p:nvSpPr>
        <p:spPr>
          <a:xfrm rot="-5400000">
            <a:off x="-1604189" y="4083890"/>
            <a:ext cx="4577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Equipe do Projeto</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lt1"/>
              </a:solidFill>
              <a:latin typeface="Open Sans"/>
              <a:ea typeface="Open Sans"/>
              <a:cs typeface="Open Sans"/>
              <a:sym typeface="Open Sans"/>
            </a:endParaRPr>
          </a:p>
        </p:txBody>
      </p:sp>
      <p:pic>
        <p:nvPicPr>
          <p:cNvPr id="120" name="Google Shape;120;p5"/>
          <p:cNvPicPr preferRelativeResize="0"/>
          <p:nvPr/>
        </p:nvPicPr>
        <p:blipFill>
          <a:blip r:embed="rId3">
            <a:alphaModFix/>
          </a:blip>
          <a:stretch>
            <a:fillRect/>
          </a:stretch>
        </p:blipFill>
        <p:spPr>
          <a:xfrm>
            <a:off x="6786213" y="3806275"/>
            <a:ext cx="2272575" cy="2272602"/>
          </a:xfrm>
          <a:prstGeom prst="rect">
            <a:avLst/>
          </a:prstGeom>
          <a:noFill/>
          <a:ln>
            <a:noFill/>
          </a:ln>
        </p:spPr>
      </p:pic>
      <p:pic>
        <p:nvPicPr>
          <p:cNvPr id="121" name="Google Shape;121;p5"/>
          <p:cNvPicPr preferRelativeResize="0"/>
          <p:nvPr/>
        </p:nvPicPr>
        <p:blipFill rotWithShape="1">
          <a:blip r:embed="rId4">
            <a:alphaModFix/>
          </a:blip>
          <a:srcRect b="9411" l="10102" r="9336" t="10760"/>
          <a:stretch/>
        </p:blipFill>
        <p:spPr>
          <a:xfrm>
            <a:off x="3213250" y="3806275"/>
            <a:ext cx="2363350" cy="2435324"/>
          </a:xfrm>
          <a:prstGeom prst="rect">
            <a:avLst/>
          </a:prstGeom>
          <a:noFill/>
          <a:ln>
            <a:noFill/>
          </a:ln>
        </p:spPr>
      </p:pic>
      <p:sp>
        <p:nvSpPr>
          <p:cNvPr id="122" name="Google Shape;122;p5"/>
          <p:cNvSpPr txBox="1"/>
          <p:nvPr/>
        </p:nvSpPr>
        <p:spPr>
          <a:xfrm>
            <a:off x="3467513" y="5996475"/>
            <a:ext cx="205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1800">
                <a:latin typeface="Calibri"/>
                <a:ea typeface="Calibri"/>
                <a:cs typeface="Calibri"/>
                <a:sym typeface="Calibri"/>
              </a:rPr>
              <a:t>Isadora Disposti</a:t>
            </a:r>
            <a:endParaRPr b="1" sz="1800">
              <a:latin typeface="Calibri"/>
              <a:ea typeface="Calibri"/>
              <a:cs typeface="Calibri"/>
              <a:sym typeface="Calibri"/>
            </a:endParaRPr>
          </a:p>
          <a:p>
            <a:pPr indent="0" lvl="0" marL="0" rtl="0" algn="ctr">
              <a:spcBef>
                <a:spcPts val="0"/>
              </a:spcBef>
              <a:spcAft>
                <a:spcPts val="0"/>
              </a:spcAft>
              <a:buNone/>
            </a:pPr>
            <a:r>
              <a:rPr b="1" lang="pt-BR" sz="1800">
                <a:latin typeface="Calibri"/>
                <a:ea typeface="Calibri"/>
                <a:cs typeface="Calibri"/>
                <a:sym typeface="Calibri"/>
              </a:rPr>
              <a:t>BI3008487</a:t>
            </a:r>
            <a:endParaRPr b="1" sz="1800">
              <a:latin typeface="Calibri"/>
              <a:ea typeface="Calibri"/>
              <a:cs typeface="Calibri"/>
              <a:sym typeface="Calibri"/>
            </a:endParaRPr>
          </a:p>
        </p:txBody>
      </p:sp>
      <p:pic>
        <p:nvPicPr>
          <p:cNvPr id="123" name="Google Shape;123;p5"/>
          <p:cNvPicPr preferRelativeResize="0"/>
          <p:nvPr/>
        </p:nvPicPr>
        <p:blipFill>
          <a:blip r:embed="rId5">
            <a:alphaModFix/>
          </a:blip>
          <a:stretch>
            <a:fillRect/>
          </a:stretch>
        </p:blipFill>
        <p:spPr>
          <a:xfrm>
            <a:off x="1314425" y="769850"/>
            <a:ext cx="2435350" cy="2390200"/>
          </a:xfrm>
          <a:prstGeom prst="rect">
            <a:avLst/>
          </a:prstGeom>
          <a:noFill/>
          <a:ln>
            <a:noFill/>
          </a:ln>
        </p:spPr>
      </p:pic>
      <p:pic>
        <p:nvPicPr>
          <p:cNvPr id="124" name="Google Shape;124;p5"/>
          <p:cNvPicPr preferRelativeResize="0"/>
          <p:nvPr/>
        </p:nvPicPr>
        <p:blipFill>
          <a:blip r:embed="rId6">
            <a:alphaModFix/>
          </a:blip>
          <a:stretch>
            <a:fillRect/>
          </a:stretch>
        </p:blipFill>
        <p:spPr>
          <a:xfrm>
            <a:off x="4861775" y="783275"/>
            <a:ext cx="2363350" cy="2363350"/>
          </a:xfrm>
          <a:prstGeom prst="rect">
            <a:avLst/>
          </a:prstGeom>
          <a:noFill/>
          <a:ln>
            <a:noFill/>
          </a:ln>
        </p:spPr>
      </p:pic>
      <p:pic>
        <p:nvPicPr>
          <p:cNvPr id="125" name="Google Shape;125;p5"/>
          <p:cNvPicPr preferRelativeResize="0"/>
          <p:nvPr/>
        </p:nvPicPr>
        <p:blipFill>
          <a:blip r:embed="rId7">
            <a:alphaModFix/>
          </a:blip>
          <a:stretch>
            <a:fillRect/>
          </a:stretch>
        </p:blipFill>
        <p:spPr>
          <a:xfrm>
            <a:off x="8415450" y="783275"/>
            <a:ext cx="2363350" cy="2363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17"/>
          <p:cNvSpPr/>
          <p:nvPr/>
        </p:nvSpPr>
        <p:spPr>
          <a:xfrm>
            <a:off x="685800" y="3175"/>
            <a:ext cx="2819400" cy="6854825"/>
          </a:xfrm>
          <a:custGeom>
            <a:rect b="b" l="l" r="r" t="t"/>
            <a:pathLst>
              <a:path extrusionOk="0" h="6854825" w="2819400">
                <a:moveTo>
                  <a:pt x="0" y="0"/>
                </a:moveTo>
                <a:lnTo>
                  <a:pt x="952500" y="0"/>
                </a:lnTo>
                <a:lnTo>
                  <a:pt x="2819400" y="6854825"/>
                </a:lnTo>
                <a:lnTo>
                  <a:pt x="1866900" y="6854825"/>
                </a:lnTo>
                <a:lnTo>
                  <a:pt x="0" y="0"/>
                </a:lnTo>
                <a:close/>
              </a:path>
            </a:pathLst>
          </a:custGeom>
          <a:solidFill>
            <a:srgbClr val="3A7CEC"/>
          </a:solidFill>
          <a:ln>
            <a:noFill/>
          </a:ln>
          <a:effectLst>
            <a:outerShdw blurRad="50800" rotWithShape="0" algn="l"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8" name="Google Shape;528;p17"/>
          <p:cNvSpPr/>
          <p:nvPr/>
        </p:nvSpPr>
        <p:spPr>
          <a:xfrm>
            <a:off x="7528496" y="3174"/>
            <a:ext cx="4498408" cy="6854825"/>
          </a:xfrm>
          <a:custGeom>
            <a:rect b="b" l="l" r="r" t="t"/>
            <a:pathLst>
              <a:path extrusionOk="0" h="6854825" w="4498408">
                <a:moveTo>
                  <a:pt x="851765" y="0"/>
                </a:moveTo>
                <a:lnTo>
                  <a:pt x="2713594" y="0"/>
                </a:lnTo>
                <a:lnTo>
                  <a:pt x="4498408" y="6854825"/>
                </a:lnTo>
                <a:lnTo>
                  <a:pt x="0" y="6854825"/>
                </a:lnTo>
                <a:lnTo>
                  <a:pt x="0" y="6851651"/>
                </a:lnTo>
                <a:lnTo>
                  <a:pt x="2717800" y="6851651"/>
                </a:lnTo>
                <a:lnTo>
                  <a:pt x="851765" y="0"/>
                </a:lnTo>
                <a:close/>
              </a:path>
            </a:pathLst>
          </a:custGeom>
          <a:solidFill>
            <a:srgbClr val="F1B500"/>
          </a:solidFill>
          <a:ln>
            <a:noFill/>
          </a:ln>
          <a:effectLst>
            <a:outerShdw blurRad="127000" rotWithShape="0" algn="r" dir="10800000"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9" name="Google Shape;529;p17"/>
          <p:cNvSpPr/>
          <p:nvPr/>
        </p:nvSpPr>
        <p:spPr>
          <a:xfrm rot="10800000">
            <a:off x="10147300" y="0"/>
            <a:ext cx="2044700" cy="6858000"/>
          </a:xfrm>
          <a:custGeom>
            <a:rect b="b" l="l" r="r" t="t"/>
            <a:pathLst>
              <a:path extrusionOk="0" h="6858000" w="3505200">
                <a:moveTo>
                  <a:pt x="0" y="3175"/>
                </a:moveTo>
                <a:lnTo>
                  <a:pt x="353786" y="0"/>
                </a:lnTo>
                <a:lnTo>
                  <a:pt x="3505200" y="6858000"/>
                </a:lnTo>
                <a:lnTo>
                  <a:pt x="0" y="6858000"/>
                </a:lnTo>
                <a:lnTo>
                  <a:pt x="0" y="3175"/>
                </a:lnTo>
                <a:close/>
              </a:path>
            </a:pathLst>
          </a:custGeom>
          <a:solidFill>
            <a:srgbClr val="E33E2B"/>
          </a:solidFill>
          <a:ln>
            <a:noFill/>
          </a:ln>
          <a:effectLst>
            <a:outerShdw blurRad="127000" rotWithShape="0" algn="r" dir="10800000" dist="127000">
              <a:srgbClr val="FA3913">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0" name="Google Shape;530;p17"/>
          <p:cNvSpPr/>
          <p:nvPr/>
        </p:nvSpPr>
        <p:spPr>
          <a:xfrm>
            <a:off x="-952500" y="3175"/>
            <a:ext cx="3505200" cy="6854825"/>
          </a:xfrm>
          <a:custGeom>
            <a:rect b="b" l="l" r="r" t="t"/>
            <a:pathLst>
              <a:path extrusionOk="0" h="6854825" w="3505200">
                <a:moveTo>
                  <a:pt x="0" y="0"/>
                </a:moveTo>
                <a:lnTo>
                  <a:pt x="1638300" y="0"/>
                </a:lnTo>
                <a:lnTo>
                  <a:pt x="3505200" y="6854825"/>
                </a:lnTo>
                <a:lnTo>
                  <a:pt x="0" y="6854825"/>
                </a:lnTo>
                <a:lnTo>
                  <a:pt x="0" y="0"/>
                </a:lnTo>
                <a:close/>
              </a:path>
            </a:pathLst>
          </a:custGeom>
          <a:solidFill>
            <a:srgbClr val="34A853"/>
          </a:solidFill>
          <a:ln>
            <a:noFill/>
          </a:ln>
          <a:effectLst>
            <a:outerShdw blurRad="50800" rotWithShape="0" algn="l" dist="127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p17"/>
          <p:cNvSpPr txBox="1"/>
          <p:nvPr/>
        </p:nvSpPr>
        <p:spPr>
          <a:xfrm>
            <a:off x="1953239" y="3136613"/>
            <a:ext cx="8285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lang="pt-BR" sz="3200">
                <a:solidFill>
                  <a:schemeClr val="dk1"/>
                </a:solidFill>
                <a:latin typeface="Calibri"/>
                <a:ea typeface="Calibri"/>
                <a:cs typeface="Calibri"/>
                <a:sym typeface="Calibri"/>
              </a:rPr>
              <a:t>OBRIGADO PELA ATENÇÃO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
          <p:cNvSpPr/>
          <p:nvPr/>
        </p:nvSpPr>
        <p:spPr>
          <a:xfrm>
            <a:off x="9144000" y="0"/>
            <a:ext cx="3048000" cy="6867525"/>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31" name="Google Shape;131;p3"/>
          <p:cNvSpPr/>
          <p:nvPr/>
        </p:nvSpPr>
        <p:spPr>
          <a:xfrm>
            <a:off x="6096000" y="0"/>
            <a:ext cx="3048000" cy="6867525"/>
          </a:xfrm>
          <a:prstGeom prst="rect">
            <a:avLst/>
          </a:prstGeom>
          <a:solidFill>
            <a:srgbClr val="F1B500"/>
          </a:solidFill>
          <a:ln>
            <a:noFill/>
          </a:ln>
          <a:effectLst>
            <a:outerShdw blurRad="127000" rotWithShape="0" algn="tl" dir="2700000" dist="127000">
              <a:srgbClr val="000000">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pic>
        <p:nvPicPr>
          <p:cNvPr descr="Retângulo&#10;&#10;Descrição gerada automaticamente com confiança baixa" id="132" name="Google Shape;132;p3"/>
          <p:cNvPicPr preferRelativeResize="0"/>
          <p:nvPr/>
        </p:nvPicPr>
        <p:blipFill rotWithShape="1">
          <a:blip r:embed="rId3">
            <a:alphaModFix/>
          </a:blip>
          <a:srcRect b="20926" l="0" r="0" t="23889"/>
          <a:stretch/>
        </p:blipFill>
        <p:spPr>
          <a:xfrm>
            <a:off x="-3991429" y="-1985367"/>
            <a:ext cx="20174858" cy="11133534"/>
          </a:xfrm>
          <a:prstGeom prst="rect">
            <a:avLst/>
          </a:prstGeom>
          <a:noFill/>
          <a:ln>
            <a:noFill/>
          </a:ln>
        </p:spPr>
      </p:pic>
      <p:sp>
        <p:nvSpPr>
          <p:cNvPr id="133" name="Google Shape;133;p3"/>
          <p:cNvSpPr/>
          <p:nvPr/>
        </p:nvSpPr>
        <p:spPr>
          <a:xfrm>
            <a:off x="3048000" y="0"/>
            <a:ext cx="3048000" cy="6867525"/>
          </a:xfrm>
          <a:prstGeom prst="rect">
            <a:avLst/>
          </a:prstGeom>
          <a:solidFill>
            <a:srgbClr val="FA3913"/>
          </a:solidFill>
          <a:ln>
            <a:noFill/>
          </a:ln>
          <a:effectLst>
            <a:outerShdw blurRad="127000" rotWithShape="0" algn="tl" dir="2700000" dist="127000">
              <a:srgbClr val="000000">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34" name="Google Shape;134;p3"/>
          <p:cNvSpPr/>
          <p:nvPr/>
        </p:nvSpPr>
        <p:spPr>
          <a:xfrm>
            <a:off x="0" y="0"/>
            <a:ext cx="3048000" cy="6867525"/>
          </a:xfrm>
          <a:prstGeom prst="rect">
            <a:avLst/>
          </a:prstGeom>
          <a:solidFill>
            <a:srgbClr val="4285F5"/>
          </a:solidFill>
          <a:ln>
            <a:noFill/>
          </a:ln>
          <a:effectLst>
            <a:outerShdw blurRad="127000" rotWithShape="0" algn="tl" dir="2700000" dist="127000">
              <a:srgbClr val="000000">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35" name="Google Shape;135;p3"/>
          <p:cNvSpPr txBox="1"/>
          <p:nvPr/>
        </p:nvSpPr>
        <p:spPr>
          <a:xfrm>
            <a:off x="3314700" y="3013502"/>
            <a:ext cx="251460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lang="pt-BR" sz="2000">
                <a:solidFill>
                  <a:schemeClr val="lt1"/>
                </a:solidFill>
                <a:latin typeface="Open Sans"/>
                <a:ea typeface="Open Sans"/>
                <a:cs typeface="Open Sans"/>
                <a:sym typeface="Open Sans"/>
              </a:rPr>
              <a:t>Análise</a:t>
            </a:r>
            <a:r>
              <a:rPr b="0" i="0" lang="pt-BR" sz="2000" u="none" cap="none" strike="noStrike">
                <a:solidFill>
                  <a:schemeClr val="lt1"/>
                </a:solidFill>
                <a:latin typeface="Open Sans"/>
                <a:ea typeface="Open Sans"/>
                <a:cs typeface="Open Sans"/>
                <a:sym typeface="Open Sans"/>
              </a:rPr>
              <a:t> do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Open Sans"/>
                <a:ea typeface="Open Sans"/>
                <a:cs typeface="Open Sans"/>
                <a:sym typeface="Open Sans"/>
              </a:rPr>
              <a:t>Projeto</a:t>
            </a:r>
            <a:endParaRPr b="0" i="0" sz="1400" u="none" cap="none" strike="noStrike">
              <a:solidFill>
                <a:srgbClr val="000000"/>
              </a:solidFill>
              <a:latin typeface="Arial"/>
              <a:ea typeface="Arial"/>
              <a:cs typeface="Arial"/>
              <a:sym typeface="Arial"/>
            </a:endParaRPr>
          </a:p>
        </p:txBody>
      </p:sp>
      <p:sp>
        <p:nvSpPr>
          <p:cNvPr id="136" name="Google Shape;136;p3"/>
          <p:cNvSpPr txBox="1"/>
          <p:nvPr/>
        </p:nvSpPr>
        <p:spPr>
          <a:xfrm>
            <a:off x="6096000" y="3013502"/>
            <a:ext cx="304800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Open Sans"/>
                <a:ea typeface="Open Sans"/>
                <a:cs typeface="Open Sans"/>
                <a:sym typeface="Open Sans"/>
              </a:rPr>
              <a:t>Projeto de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Open Sans"/>
                <a:ea typeface="Open Sans"/>
                <a:cs typeface="Open Sans"/>
                <a:sym typeface="Open Sans"/>
              </a:rPr>
              <a:t>Software </a:t>
            </a:r>
            <a:endParaRPr b="0" i="0" sz="1400" u="none" cap="none" strike="noStrike">
              <a:solidFill>
                <a:srgbClr val="000000"/>
              </a:solidFill>
              <a:latin typeface="Arial"/>
              <a:ea typeface="Arial"/>
              <a:cs typeface="Arial"/>
              <a:sym typeface="Arial"/>
            </a:endParaRPr>
          </a:p>
        </p:txBody>
      </p:sp>
      <p:sp>
        <p:nvSpPr>
          <p:cNvPr id="137" name="Google Shape;137;p3"/>
          <p:cNvSpPr txBox="1"/>
          <p:nvPr/>
        </p:nvSpPr>
        <p:spPr>
          <a:xfrm>
            <a:off x="9144000" y="3075057"/>
            <a:ext cx="304800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Open Sans"/>
                <a:ea typeface="Open Sans"/>
                <a:cs typeface="Open Sans"/>
                <a:sym typeface="Open Sans"/>
              </a:rPr>
              <a:t>Implementação do Projeto</a:t>
            </a:r>
            <a:endParaRPr b="0" i="0" sz="1400" u="none" cap="none" strike="noStrike">
              <a:solidFill>
                <a:srgbClr val="000000"/>
              </a:solidFill>
              <a:latin typeface="Arial"/>
              <a:ea typeface="Arial"/>
              <a:cs typeface="Arial"/>
              <a:sym typeface="Arial"/>
            </a:endParaRPr>
          </a:p>
        </p:txBody>
      </p:sp>
      <p:sp>
        <p:nvSpPr>
          <p:cNvPr id="138" name="Google Shape;138;p3"/>
          <p:cNvSpPr txBox="1"/>
          <p:nvPr/>
        </p:nvSpPr>
        <p:spPr>
          <a:xfrm>
            <a:off x="178271" y="3075057"/>
            <a:ext cx="2691458"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Open Sans"/>
                <a:ea typeface="Open Sans"/>
                <a:cs typeface="Open Sans"/>
                <a:sym typeface="Open Sans"/>
              </a:rPr>
              <a:t>Engenharia de Requisitos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p:nvPr/>
        </p:nvSpPr>
        <p:spPr>
          <a:xfrm>
            <a:off x="11854188" y="-37"/>
            <a:ext cx="360000" cy="6867600"/>
          </a:xfrm>
          <a:prstGeom prst="rect">
            <a:avLst/>
          </a:prstGeom>
          <a:solidFill>
            <a:srgbClr val="FA3913"/>
          </a:solidFill>
          <a:ln>
            <a:noFill/>
          </a:ln>
          <a:effectLst>
            <a:outerShdw blurRad="127000" rotWithShape="0" algn="tl" dir="2700000" dist="127000">
              <a:srgbClr val="000000">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44" name="Google Shape;144;p4"/>
          <p:cNvSpPr/>
          <p:nvPr/>
        </p:nvSpPr>
        <p:spPr>
          <a:xfrm>
            <a:off x="0" y="0"/>
            <a:ext cx="360000" cy="6867525"/>
          </a:xfrm>
          <a:prstGeom prst="rect">
            <a:avLst/>
          </a:prstGeom>
          <a:solidFill>
            <a:srgbClr val="4285F5"/>
          </a:solidFill>
          <a:ln>
            <a:noFill/>
          </a:ln>
          <a:effectLst>
            <a:outerShdw blurRad="127000" rotWithShape="0" algn="tl" dir="2700000" dist="127000">
              <a:srgbClr val="000000">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45" name="Google Shape;145;p4"/>
          <p:cNvSpPr txBox="1"/>
          <p:nvPr/>
        </p:nvSpPr>
        <p:spPr>
          <a:xfrm rot="-5400000">
            <a:off x="9868861" y="4082690"/>
            <a:ext cx="4577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Equipe do Projeto:</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lt1"/>
              </a:solidFill>
              <a:latin typeface="Open Sans"/>
              <a:ea typeface="Open Sans"/>
              <a:cs typeface="Open Sans"/>
              <a:sym typeface="Open Sans"/>
            </a:endParaRPr>
          </a:p>
        </p:txBody>
      </p:sp>
      <p:sp>
        <p:nvSpPr>
          <p:cNvPr id="146" name="Google Shape;146;p4"/>
          <p:cNvSpPr txBox="1"/>
          <p:nvPr/>
        </p:nvSpPr>
        <p:spPr>
          <a:xfrm>
            <a:off x="476094" y="262407"/>
            <a:ext cx="6061865"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62626"/>
                </a:solidFill>
                <a:latin typeface="Open Sans"/>
                <a:ea typeface="Open Sans"/>
                <a:cs typeface="Open Sans"/>
                <a:sym typeface="Open Sans"/>
              </a:rPr>
              <a:t>Apresentação do Projeto/ Ideia:</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a:off x="3478899" y="9148167"/>
            <a:ext cx="2088402" cy="3516137"/>
          </a:xfrm>
          <a:prstGeom prst="roundRect">
            <a:avLst>
              <a:gd fmla="val 3323" name="adj"/>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4"/>
          <p:cNvSpPr/>
          <p:nvPr/>
        </p:nvSpPr>
        <p:spPr>
          <a:xfrm>
            <a:off x="5776199" y="9148167"/>
            <a:ext cx="2088402" cy="3516137"/>
          </a:xfrm>
          <a:prstGeom prst="roundRect">
            <a:avLst>
              <a:gd fmla="val 3323" name="adj"/>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4"/>
          <p:cNvSpPr/>
          <p:nvPr/>
        </p:nvSpPr>
        <p:spPr>
          <a:xfrm>
            <a:off x="8073499" y="9148167"/>
            <a:ext cx="2088402" cy="3516137"/>
          </a:xfrm>
          <a:prstGeom prst="roundRect">
            <a:avLst>
              <a:gd fmla="val 3323" name="adj"/>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4"/>
          <p:cNvSpPr/>
          <p:nvPr/>
        </p:nvSpPr>
        <p:spPr>
          <a:xfrm>
            <a:off x="1181600" y="9148167"/>
            <a:ext cx="2088402" cy="3516137"/>
          </a:xfrm>
          <a:prstGeom prst="roundRect">
            <a:avLst>
              <a:gd fmla="val 3323" name="adj"/>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tipo&#10;&#10;Descrição gerada automaticamente" id="151" name="Google Shape;151;p4"/>
          <p:cNvPicPr preferRelativeResize="0"/>
          <p:nvPr/>
        </p:nvPicPr>
        <p:blipFill rotWithShape="1">
          <a:blip r:embed="rId3">
            <a:alphaModFix/>
          </a:blip>
          <a:srcRect b="0" l="0" r="0" t="0"/>
          <a:stretch/>
        </p:blipFill>
        <p:spPr>
          <a:xfrm>
            <a:off x="599530" y="773069"/>
            <a:ext cx="4305950" cy="4038500"/>
          </a:xfrm>
          <a:prstGeom prst="rect">
            <a:avLst/>
          </a:prstGeom>
          <a:noFill/>
          <a:ln>
            <a:noFill/>
          </a:ln>
        </p:spPr>
      </p:pic>
      <p:pic>
        <p:nvPicPr>
          <p:cNvPr id="152" name="Google Shape;152;p4"/>
          <p:cNvPicPr preferRelativeResize="0"/>
          <p:nvPr/>
        </p:nvPicPr>
        <p:blipFill>
          <a:blip r:embed="rId4">
            <a:alphaModFix/>
          </a:blip>
          <a:stretch>
            <a:fillRect/>
          </a:stretch>
        </p:blipFill>
        <p:spPr>
          <a:xfrm>
            <a:off x="1239275" y="4658875"/>
            <a:ext cx="3483991" cy="2004925"/>
          </a:xfrm>
          <a:prstGeom prst="rect">
            <a:avLst/>
          </a:prstGeom>
          <a:noFill/>
          <a:ln>
            <a:noFill/>
          </a:ln>
        </p:spPr>
      </p:pic>
      <p:pic>
        <p:nvPicPr>
          <p:cNvPr id="153" name="Google Shape;153;p4"/>
          <p:cNvPicPr preferRelativeResize="0"/>
          <p:nvPr/>
        </p:nvPicPr>
        <p:blipFill>
          <a:blip r:embed="rId5">
            <a:alphaModFix/>
          </a:blip>
          <a:stretch>
            <a:fillRect/>
          </a:stretch>
        </p:blipFill>
        <p:spPr>
          <a:xfrm>
            <a:off x="9636702" y="4790523"/>
            <a:ext cx="2004937" cy="2004937"/>
          </a:xfrm>
          <a:prstGeom prst="rect">
            <a:avLst/>
          </a:prstGeom>
          <a:noFill/>
          <a:ln>
            <a:noFill/>
          </a:ln>
        </p:spPr>
      </p:pic>
      <p:sp>
        <p:nvSpPr>
          <p:cNvPr id="154" name="Google Shape;154;p4"/>
          <p:cNvSpPr txBox="1"/>
          <p:nvPr/>
        </p:nvSpPr>
        <p:spPr>
          <a:xfrm>
            <a:off x="6225225" y="974825"/>
            <a:ext cx="28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5" name="Google Shape;155;p4"/>
          <p:cNvSpPr txBox="1"/>
          <p:nvPr/>
        </p:nvSpPr>
        <p:spPr>
          <a:xfrm>
            <a:off x="5320400" y="581475"/>
            <a:ext cx="4939800" cy="1606800"/>
          </a:xfrm>
          <a:prstGeom prst="rect">
            <a:avLst/>
          </a:prstGeom>
          <a:noFill/>
          <a:ln>
            <a:noFill/>
          </a:ln>
        </p:spPr>
        <p:txBody>
          <a:bodyPr anchorCtr="0" anchor="t" bIns="91425" lIns="91425" spcFirstLastPara="1" rIns="91425" wrap="square" tIns="91425">
            <a:spAutoFit/>
          </a:bodyPr>
          <a:lstStyle/>
          <a:p>
            <a:pPr indent="-406400" lvl="0" marL="457200" marR="721360" rtl="0" algn="just">
              <a:lnSpc>
                <a:spcPct val="115000"/>
              </a:lnSpc>
              <a:spcBef>
                <a:spcPts val="590"/>
              </a:spcBef>
              <a:spcAft>
                <a:spcPts val="0"/>
              </a:spcAft>
              <a:buClr>
                <a:schemeClr val="dk1"/>
              </a:buClr>
              <a:buSzPts val="2800"/>
              <a:buChar char="●"/>
            </a:pPr>
            <a:r>
              <a:rPr lang="pt-BR" sz="2800">
                <a:solidFill>
                  <a:schemeClr val="dk1"/>
                </a:solidFill>
              </a:rPr>
              <a:t>Justificativa;</a:t>
            </a:r>
            <a:endParaRPr sz="2800">
              <a:solidFill>
                <a:schemeClr val="dk1"/>
              </a:solidFill>
            </a:endParaRPr>
          </a:p>
          <a:p>
            <a:pPr indent="-406400" lvl="0" marL="457200" marR="721360" rtl="0" algn="just">
              <a:lnSpc>
                <a:spcPct val="115000"/>
              </a:lnSpc>
              <a:spcBef>
                <a:spcPts val="0"/>
              </a:spcBef>
              <a:spcAft>
                <a:spcPts val="0"/>
              </a:spcAft>
              <a:buClr>
                <a:schemeClr val="dk1"/>
              </a:buClr>
              <a:buSzPts val="2800"/>
              <a:buChar char="●"/>
            </a:pPr>
            <a:r>
              <a:rPr lang="pt-BR" sz="2800">
                <a:solidFill>
                  <a:schemeClr val="dk1"/>
                </a:solidFill>
              </a:rPr>
              <a:t>Objetivo;</a:t>
            </a:r>
            <a:endParaRPr sz="2800">
              <a:solidFill>
                <a:schemeClr val="dk1"/>
              </a:solidFill>
            </a:endParaRPr>
          </a:p>
          <a:p>
            <a:pPr indent="-406400" lvl="0" marL="457200" marR="721360" rtl="0" algn="just">
              <a:lnSpc>
                <a:spcPct val="115000"/>
              </a:lnSpc>
              <a:spcBef>
                <a:spcPts val="0"/>
              </a:spcBef>
              <a:spcAft>
                <a:spcPts val="0"/>
              </a:spcAft>
              <a:buClr>
                <a:schemeClr val="dk1"/>
              </a:buClr>
              <a:buSzPts val="2800"/>
              <a:buChar char="●"/>
            </a:pPr>
            <a:r>
              <a:rPr lang="pt-BR" sz="2800">
                <a:solidFill>
                  <a:schemeClr val="dk1"/>
                </a:solidFill>
              </a:rPr>
              <a:t>Descrição do Projeto.</a:t>
            </a:r>
            <a:endParaRPr sz="2500">
              <a:solidFill>
                <a:schemeClr val="dk1"/>
              </a:solidFill>
              <a:latin typeface="Palatino Linotype"/>
              <a:ea typeface="Palatino Linotype"/>
              <a:cs typeface="Palatino Linotype"/>
              <a:sym typeface="Palatino Linotype"/>
            </a:endParaRPr>
          </a:p>
        </p:txBody>
      </p:sp>
      <p:sp>
        <p:nvSpPr>
          <p:cNvPr id="156" name="Google Shape;156;p4"/>
          <p:cNvSpPr txBox="1"/>
          <p:nvPr/>
        </p:nvSpPr>
        <p:spPr>
          <a:xfrm rot="-5400000">
            <a:off x="-2515275" y="3308850"/>
            <a:ext cx="58812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Apresentação do Projeto/ Ideia</a:t>
            </a:r>
            <a:endParaRPr sz="1600">
              <a:solidFill>
                <a:schemeClr val="lt1"/>
              </a:solidFill>
              <a:latin typeface="Open Sans"/>
              <a:ea typeface="Open Sans"/>
              <a:cs typeface="Open Sans"/>
              <a:sym typeface="Open Sans"/>
            </a:endParaRPr>
          </a:p>
          <a:p>
            <a:pPr indent="0" lvl="0" marL="0" rtl="0" algn="l">
              <a:spcBef>
                <a:spcPts val="0"/>
              </a:spcBef>
              <a:spcAft>
                <a:spcPts val="0"/>
              </a:spcAft>
              <a:buClr>
                <a:srgbClr val="000000"/>
              </a:buClr>
              <a:buSzPts val="1600"/>
              <a:buFont typeface="Arial"/>
              <a:buNone/>
            </a:pPr>
            <a:r>
              <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lt1"/>
              </a:solidFill>
              <a:latin typeface="Open Sans"/>
              <a:ea typeface="Open Sans"/>
              <a:cs typeface="Open Sans"/>
              <a:sym typeface="Open Sans"/>
            </a:endParaRPr>
          </a:p>
        </p:txBody>
      </p:sp>
      <p:pic>
        <p:nvPicPr>
          <p:cNvPr id="157" name="Google Shape;157;p4"/>
          <p:cNvPicPr preferRelativeResize="0"/>
          <p:nvPr/>
        </p:nvPicPr>
        <p:blipFill>
          <a:blip r:embed="rId6">
            <a:alphaModFix/>
          </a:blip>
          <a:stretch>
            <a:fillRect/>
          </a:stretch>
        </p:blipFill>
        <p:spPr>
          <a:xfrm>
            <a:off x="5320399" y="2320625"/>
            <a:ext cx="4211175" cy="280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8"/>
          <p:cNvSpPr/>
          <p:nvPr/>
        </p:nvSpPr>
        <p:spPr>
          <a:xfrm>
            <a:off x="0" y="0"/>
            <a:ext cx="12192000" cy="6867600"/>
          </a:xfrm>
          <a:prstGeom prst="rect">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63" name="Google Shape;163;p8"/>
          <p:cNvSpPr txBox="1"/>
          <p:nvPr/>
        </p:nvSpPr>
        <p:spPr>
          <a:xfrm>
            <a:off x="421135" y="338559"/>
            <a:ext cx="44198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lt1"/>
                </a:solidFill>
                <a:latin typeface="Open Sans"/>
                <a:ea typeface="Open Sans"/>
                <a:cs typeface="Open Sans"/>
                <a:sym typeface="Open Sans"/>
              </a:rPr>
              <a:t>Engenharia de Requisitos</a:t>
            </a:r>
            <a:endParaRPr b="0" i="0" sz="1400" u="none" cap="none" strike="noStrike">
              <a:solidFill>
                <a:srgbClr val="000000"/>
              </a:solidFill>
              <a:latin typeface="Arial"/>
              <a:ea typeface="Arial"/>
              <a:cs typeface="Arial"/>
              <a:sym typeface="Arial"/>
            </a:endParaRPr>
          </a:p>
        </p:txBody>
      </p:sp>
      <p:sp>
        <p:nvSpPr>
          <p:cNvPr id="164" name="Google Shape;164;p8">
            <a:hlinkClick action="ppaction://hlinksldjump" r:id="rId3"/>
          </p:cNvPr>
          <p:cNvSpPr/>
          <p:nvPr/>
        </p:nvSpPr>
        <p:spPr>
          <a:xfrm>
            <a:off x="3048000" y="6438900"/>
            <a:ext cx="3048000" cy="428625"/>
          </a:xfrm>
          <a:prstGeom prst="rect">
            <a:avLst/>
          </a:prstGeom>
          <a:solidFill>
            <a:srgbClr val="FA39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65" name="Google Shape;165;p8">
            <a:hlinkClick action="ppaction://hlinksldjump" r:id="rId4"/>
          </p:cNvPr>
          <p:cNvSpPr/>
          <p:nvPr/>
        </p:nvSpPr>
        <p:spPr>
          <a:xfrm>
            <a:off x="6096000" y="6438900"/>
            <a:ext cx="3048000" cy="428625"/>
          </a:xfrm>
          <a:prstGeom prst="rect">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66" name="Google Shape;166;p8"/>
          <p:cNvSpPr/>
          <p:nvPr/>
        </p:nvSpPr>
        <p:spPr>
          <a:xfrm>
            <a:off x="9144000" y="6438900"/>
            <a:ext cx="3048000" cy="428625"/>
          </a:xfrm>
          <a:prstGeom prst="rect">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67" name="Google Shape;167;p8"/>
          <p:cNvSpPr txBox="1"/>
          <p:nvPr/>
        </p:nvSpPr>
        <p:spPr>
          <a:xfrm>
            <a:off x="3613245" y="6483935"/>
            <a:ext cx="1917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Análise</a:t>
            </a:r>
            <a:r>
              <a:rPr b="0" i="0" lang="pt-BR" sz="1600" u="none" cap="none" strike="noStrike">
                <a:solidFill>
                  <a:schemeClr val="lt1"/>
                </a:solidFill>
                <a:latin typeface="Open Sans"/>
                <a:ea typeface="Open Sans"/>
                <a:cs typeface="Open Sans"/>
                <a:sym typeface="Open Sans"/>
              </a:rPr>
              <a:t> do Projeto</a:t>
            </a:r>
            <a:endParaRPr b="0" i="0" sz="1400" u="none" cap="none" strike="noStrike">
              <a:solidFill>
                <a:srgbClr val="000000"/>
              </a:solidFill>
              <a:latin typeface="Arial"/>
              <a:ea typeface="Arial"/>
              <a:cs typeface="Arial"/>
              <a:sym typeface="Arial"/>
            </a:endParaRPr>
          </a:p>
        </p:txBody>
      </p:sp>
      <p:sp>
        <p:nvSpPr>
          <p:cNvPr id="168" name="Google Shape;168;p8"/>
          <p:cNvSpPr txBox="1"/>
          <p:nvPr/>
        </p:nvSpPr>
        <p:spPr>
          <a:xfrm>
            <a:off x="6583501" y="6483935"/>
            <a:ext cx="207300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Open Sans"/>
                <a:ea typeface="Open Sans"/>
                <a:cs typeface="Open Sans"/>
                <a:sym typeface="Open Sans"/>
              </a:rPr>
              <a:t>Projeto de Software</a:t>
            </a:r>
            <a:endParaRPr b="0" i="0" sz="1400" u="none" cap="none" strike="noStrike">
              <a:solidFill>
                <a:srgbClr val="000000"/>
              </a:solidFill>
              <a:latin typeface="Arial"/>
              <a:ea typeface="Arial"/>
              <a:cs typeface="Arial"/>
              <a:sym typeface="Arial"/>
            </a:endParaRPr>
          </a:p>
        </p:txBody>
      </p:sp>
      <p:sp>
        <p:nvSpPr>
          <p:cNvPr id="169" name="Google Shape;169;p8"/>
          <p:cNvSpPr txBox="1"/>
          <p:nvPr/>
        </p:nvSpPr>
        <p:spPr>
          <a:xfrm>
            <a:off x="9305291" y="6483935"/>
            <a:ext cx="272542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Open Sans"/>
                <a:ea typeface="Open Sans"/>
                <a:cs typeface="Open Sans"/>
                <a:sym typeface="Open Sans"/>
              </a:rPr>
              <a:t>Implementação do Projeto</a:t>
            </a:r>
            <a:endParaRPr b="0" i="0" sz="1400" u="none" cap="none" strike="noStrike">
              <a:solidFill>
                <a:srgbClr val="000000"/>
              </a:solidFill>
              <a:latin typeface="Arial"/>
              <a:ea typeface="Arial"/>
              <a:cs typeface="Arial"/>
              <a:sym typeface="Arial"/>
            </a:endParaRPr>
          </a:p>
        </p:txBody>
      </p:sp>
      <p:sp>
        <p:nvSpPr>
          <p:cNvPr id="170" name="Google Shape;170;p8"/>
          <p:cNvSpPr/>
          <p:nvPr/>
        </p:nvSpPr>
        <p:spPr>
          <a:xfrm>
            <a:off x="421100" y="1092450"/>
            <a:ext cx="11297400" cy="5115900"/>
          </a:xfrm>
          <a:prstGeom prst="rect">
            <a:avLst/>
          </a:prstGeom>
          <a:solidFill>
            <a:schemeClr val="lt1"/>
          </a:solidFill>
          <a:ln cap="flat" cmpd="sng" w="9525">
            <a:solidFill>
              <a:srgbClr val="3A7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8"/>
          <p:cNvPicPr preferRelativeResize="0"/>
          <p:nvPr/>
        </p:nvPicPr>
        <p:blipFill>
          <a:blip r:embed="rId5">
            <a:alphaModFix/>
          </a:blip>
          <a:stretch>
            <a:fillRect/>
          </a:stretch>
        </p:blipFill>
        <p:spPr>
          <a:xfrm>
            <a:off x="1616573" y="1358288"/>
            <a:ext cx="8906449" cy="4629125"/>
          </a:xfrm>
          <a:prstGeom prst="rect">
            <a:avLst/>
          </a:prstGeom>
          <a:noFill/>
          <a:ln>
            <a:noFill/>
          </a:ln>
        </p:spPr>
      </p:pic>
      <p:sp>
        <p:nvSpPr>
          <p:cNvPr id="172" name="Google Shape;172;p8"/>
          <p:cNvSpPr/>
          <p:nvPr/>
        </p:nvSpPr>
        <p:spPr>
          <a:xfrm>
            <a:off x="7123650" y="5464225"/>
            <a:ext cx="3286200" cy="5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txBox="1"/>
          <p:nvPr/>
        </p:nvSpPr>
        <p:spPr>
          <a:xfrm>
            <a:off x="51250" y="6483875"/>
            <a:ext cx="2963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pt-BR" sz="1600">
                <a:solidFill>
                  <a:schemeClr val="lt1"/>
                </a:solidFill>
                <a:latin typeface="Open Sans"/>
                <a:ea typeface="Open Sans"/>
                <a:cs typeface="Open Sans"/>
                <a:sym typeface="Open Sans"/>
              </a:rPr>
              <a:t>Engenharia de Requisitos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9"/>
          <p:cNvSpPr/>
          <p:nvPr/>
        </p:nvSpPr>
        <p:spPr>
          <a:xfrm>
            <a:off x="0" y="-5414"/>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 name="Google Shape;179;p9"/>
          <p:cNvSpPr/>
          <p:nvPr/>
        </p:nvSpPr>
        <p:spPr>
          <a:xfrm>
            <a:off x="0" y="-10835"/>
            <a:ext cx="12192000" cy="8876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9"/>
          <p:cNvSpPr/>
          <p:nvPr/>
        </p:nvSpPr>
        <p:spPr>
          <a:xfrm>
            <a:off x="208055" y="242068"/>
            <a:ext cx="10232023" cy="503053"/>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 name="Google Shape;181;p9"/>
          <p:cNvSpPr txBox="1"/>
          <p:nvPr/>
        </p:nvSpPr>
        <p:spPr>
          <a:xfrm>
            <a:off x="379500" y="198450"/>
            <a:ext cx="82854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200"/>
              <a:buFont typeface="Arial"/>
              <a:buNone/>
            </a:pPr>
            <a:r>
              <a:rPr lang="pt-BR" sz="3200">
                <a:solidFill>
                  <a:schemeClr val="dk1"/>
                </a:solidFill>
                <a:latin typeface="Calibri"/>
                <a:ea typeface="Calibri"/>
                <a:cs typeface="Calibri"/>
                <a:sym typeface="Calibri"/>
              </a:rPr>
              <a:t>Requisitos do Software - Funcionais</a:t>
            </a:r>
            <a:endParaRPr sz="3200">
              <a:solidFill>
                <a:schemeClr val="dk1"/>
              </a:solidFill>
              <a:latin typeface="Calibri"/>
              <a:ea typeface="Calibri"/>
              <a:cs typeface="Calibri"/>
              <a:sym typeface="Calibri"/>
            </a:endParaRPr>
          </a:p>
        </p:txBody>
      </p:sp>
      <p:cxnSp>
        <p:nvCxnSpPr>
          <p:cNvPr id="182" name="Google Shape;182;p9"/>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183" name="Google Shape;183;p9"/>
          <p:cNvGrpSpPr/>
          <p:nvPr/>
        </p:nvGrpSpPr>
        <p:grpSpPr>
          <a:xfrm rot="10800000">
            <a:off x="10772775" y="374006"/>
            <a:ext cx="1052801" cy="226163"/>
            <a:chOff x="8109549" y="6040041"/>
            <a:chExt cx="1675818" cy="360000"/>
          </a:xfrm>
        </p:grpSpPr>
        <p:sp>
          <p:nvSpPr>
            <p:cNvPr id="184" name="Google Shape;184;p9"/>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p9"/>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9"/>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9"/>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aphicFrame>
        <p:nvGraphicFramePr>
          <p:cNvPr id="188" name="Google Shape;188;p9"/>
          <p:cNvGraphicFramePr/>
          <p:nvPr/>
        </p:nvGraphicFramePr>
        <p:xfrm>
          <a:off x="721450" y="1240975"/>
          <a:ext cx="3000000" cy="3000000"/>
        </p:xfrm>
        <a:graphic>
          <a:graphicData uri="http://schemas.openxmlformats.org/drawingml/2006/table">
            <a:tbl>
              <a:tblPr>
                <a:noFill/>
                <a:tableStyleId>{81C6B5B4-1312-4278-BDF0-FE5E56830534}</a:tableStyleId>
              </a:tblPr>
              <a:tblGrid>
                <a:gridCol w="995600"/>
                <a:gridCol w="8084275"/>
                <a:gridCol w="1669225"/>
              </a:tblGrid>
              <a:tr h="570700">
                <a:tc>
                  <a:txBody>
                    <a:bodyPr/>
                    <a:lstStyle/>
                    <a:p>
                      <a:pPr indent="0" lvl="0" marL="0" rtl="0" algn="ctr">
                        <a:lnSpc>
                          <a:spcPct val="115000"/>
                        </a:lnSpc>
                        <a:spcBef>
                          <a:spcPts val="1200"/>
                        </a:spcBef>
                        <a:spcAft>
                          <a:spcPts val="1200"/>
                        </a:spcAft>
                        <a:buNone/>
                      </a:pPr>
                      <a:r>
                        <a:rPr b="1" lang="pt-BR" sz="1100">
                          <a:solidFill>
                            <a:srgbClr val="FFFFFF"/>
                          </a:solidFill>
                        </a:rPr>
                        <a:t>Nº</a:t>
                      </a:r>
                      <a:endParaRPr b="1" sz="1100">
                        <a:solidFill>
                          <a:srgbClr val="FFFFFF"/>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1200"/>
                        </a:spcBef>
                        <a:spcAft>
                          <a:spcPts val="1200"/>
                        </a:spcAft>
                        <a:buNone/>
                      </a:pPr>
                      <a:r>
                        <a:rPr b="1" lang="pt-BR" sz="1100">
                          <a:solidFill>
                            <a:srgbClr val="FFFFFF"/>
                          </a:solidFill>
                        </a:rPr>
                        <a:t>Descrição</a:t>
                      </a:r>
                      <a:endParaRPr b="1" sz="1100">
                        <a:solidFill>
                          <a:srgbClr val="FFFFFF"/>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1200"/>
                        </a:spcBef>
                        <a:spcAft>
                          <a:spcPts val="1200"/>
                        </a:spcAft>
                        <a:buNone/>
                      </a:pPr>
                      <a:r>
                        <a:rPr b="1" lang="pt-BR" sz="1100">
                          <a:solidFill>
                            <a:srgbClr val="FFFFFF"/>
                          </a:solidFill>
                        </a:rPr>
                        <a:t>Ator</a:t>
                      </a:r>
                      <a:endParaRPr b="1" sz="1100">
                        <a:solidFill>
                          <a:srgbClr val="FFFFFF"/>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r>
              <a:tr h="4546600">
                <a:tc>
                  <a:txBody>
                    <a:bodyPr/>
                    <a:lstStyle/>
                    <a:p>
                      <a:pPr indent="0" lvl="0" marL="0" rtl="0" algn="ctr">
                        <a:lnSpc>
                          <a:spcPct val="115000"/>
                        </a:lnSpc>
                        <a:spcBef>
                          <a:spcPts val="1200"/>
                        </a:spcBef>
                        <a:spcAft>
                          <a:spcPts val="1200"/>
                        </a:spcAft>
                        <a:buNone/>
                      </a:pPr>
                      <a:r>
                        <a:rPr lang="pt-BR" sz="1700"/>
                        <a:t>RF 07</a:t>
                      </a:r>
                      <a:endParaRPr sz="17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pt-BR"/>
                        <a:t>O sistema deve permitir o cadastro, a alteração e a remoção de uma empresa. Tendo como atributos: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pt-BR"/>
                        <a:t>●	fantasia (String);</a:t>
                      </a:r>
                      <a:endParaRPr/>
                    </a:p>
                    <a:p>
                      <a:pPr indent="0" lvl="0" marL="0" rtl="0" algn="l">
                        <a:lnSpc>
                          <a:spcPct val="115000"/>
                        </a:lnSpc>
                        <a:spcBef>
                          <a:spcPts val="1200"/>
                        </a:spcBef>
                        <a:spcAft>
                          <a:spcPts val="0"/>
                        </a:spcAft>
                        <a:buNone/>
                      </a:pPr>
                      <a:r>
                        <a:rPr lang="pt-BR"/>
                        <a:t>●	CNPJ (String);</a:t>
                      </a:r>
                      <a:endParaRPr/>
                    </a:p>
                    <a:p>
                      <a:pPr indent="0" lvl="0" marL="0" rtl="0" algn="l">
                        <a:lnSpc>
                          <a:spcPct val="115000"/>
                        </a:lnSpc>
                        <a:spcBef>
                          <a:spcPts val="1200"/>
                        </a:spcBef>
                        <a:spcAft>
                          <a:spcPts val="0"/>
                        </a:spcAft>
                        <a:buNone/>
                      </a:pPr>
                      <a:r>
                        <a:rPr lang="pt-BR"/>
                        <a:t>●	endereço (Endereco - Cadastrado previamente)</a:t>
                      </a:r>
                      <a:endParaRPr/>
                    </a:p>
                    <a:p>
                      <a:pPr indent="0" lvl="0" marL="0" rtl="0" algn="l">
                        <a:lnSpc>
                          <a:spcPct val="115000"/>
                        </a:lnSpc>
                        <a:spcBef>
                          <a:spcPts val="1200"/>
                        </a:spcBef>
                        <a:spcAft>
                          <a:spcPts val="0"/>
                        </a:spcAft>
                        <a:buNone/>
                      </a:pPr>
                      <a:r>
                        <a:rPr lang="pt-BR"/>
                        <a:t>●	número do endereço ( String);</a:t>
                      </a:r>
                      <a:endParaRPr/>
                    </a:p>
                    <a:p>
                      <a:pPr indent="0" lvl="0" marL="0" rtl="0" algn="l">
                        <a:lnSpc>
                          <a:spcPct val="115000"/>
                        </a:lnSpc>
                        <a:spcBef>
                          <a:spcPts val="1200"/>
                        </a:spcBef>
                        <a:spcAft>
                          <a:spcPts val="0"/>
                        </a:spcAft>
                        <a:buNone/>
                      </a:pPr>
                      <a:r>
                        <a:rPr lang="pt-BR"/>
                        <a:t>●	usuário (String);</a:t>
                      </a:r>
                      <a:endParaRPr/>
                    </a:p>
                    <a:p>
                      <a:pPr indent="0" lvl="0" marL="0" rtl="0" algn="l">
                        <a:lnSpc>
                          <a:spcPct val="115000"/>
                        </a:lnSpc>
                        <a:spcBef>
                          <a:spcPts val="1200"/>
                        </a:spcBef>
                        <a:spcAft>
                          <a:spcPts val="0"/>
                        </a:spcAft>
                        <a:buNone/>
                      </a:pPr>
                      <a:r>
                        <a:rPr lang="pt-BR"/>
                        <a:t>●	senha (String).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rPr lang="pt-BR"/>
                        <a:t>Todos os atributos são obrigatórios, mas não pode cadastrar duas empresas com o mesmo CNPJ.</a:t>
                      </a:r>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pt-BR" sz="1700"/>
                        <a:t>Administrador do Sistema</a:t>
                      </a:r>
                      <a:endParaRPr sz="17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2f86816e7e_0_12"/>
          <p:cNvSpPr/>
          <p:nvPr/>
        </p:nvSpPr>
        <p:spPr>
          <a:xfrm>
            <a:off x="0" y="-5414"/>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g12f86816e7e_0_12"/>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g12f86816e7e_0_12"/>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g12f86816e7e_0_12"/>
          <p:cNvSpPr txBox="1"/>
          <p:nvPr/>
        </p:nvSpPr>
        <p:spPr>
          <a:xfrm>
            <a:off x="379500" y="198450"/>
            <a:ext cx="82854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200"/>
              <a:buFont typeface="Arial"/>
              <a:buNone/>
            </a:pPr>
            <a:r>
              <a:rPr lang="pt-BR" sz="3200">
                <a:solidFill>
                  <a:schemeClr val="dk1"/>
                </a:solidFill>
                <a:latin typeface="Calibri"/>
                <a:ea typeface="Calibri"/>
                <a:cs typeface="Calibri"/>
                <a:sym typeface="Calibri"/>
              </a:rPr>
              <a:t>Requisitos do Software - Funcionais</a:t>
            </a:r>
            <a:endParaRPr sz="3200">
              <a:solidFill>
                <a:schemeClr val="dk1"/>
              </a:solidFill>
              <a:latin typeface="Calibri"/>
              <a:ea typeface="Calibri"/>
              <a:cs typeface="Calibri"/>
              <a:sym typeface="Calibri"/>
            </a:endParaRPr>
          </a:p>
        </p:txBody>
      </p:sp>
      <p:cxnSp>
        <p:nvCxnSpPr>
          <p:cNvPr id="197" name="Google Shape;197;g12f86816e7e_0_12"/>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198" name="Google Shape;198;g12f86816e7e_0_12"/>
          <p:cNvGrpSpPr/>
          <p:nvPr/>
        </p:nvGrpSpPr>
        <p:grpSpPr>
          <a:xfrm rot="10800000">
            <a:off x="10773079" y="374202"/>
            <a:ext cx="1052749" cy="226152"/>
            <a:chOff x="8109549" y="6040041"/>
            <a:chExt cx="1675818" cy="360000"/>
          </a:xfrm>
        </p:grpSpPr>
        <p:sp>
          <p:nvSpPr>
            <p:cNvPr id="199" name="Google Shape;199;g12f86816e7e_0_12"/>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g12f86816e7e_0_12"/>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g12f86816e7e_0_12"/>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g12f86816e7e_0_12"/>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aphicFrame>
        <p:nvGraphicFramePr>
          <p:cNvPr id="203" name="Google Shape;203;g12f86816e7e_0_12"/>
          <p:cNvGraphicFramePr/>
          <p:nvPr/>
        </p:nvGraphicFramePr>
        <p:xfrm>
          <a:off x="721450" y="1240975"/>
          <a:ext cx="3000000" cy="3000000"/>
        </p:xfrm>
        <a:graphic>
          <a:graphicData uri="http://schemas.openxmlformats.org/drawingml/2006/table">
            <a:tbl>
              <a:tblPr>
                <a:noFill/>
                <a:tableStyleId>{81C6B5B4-1312-4278-BDF0-FE5E56830534}</a:tableStyleId>
              </a:tblPr>
              <a:tblGrid>
                <a:gridCol w="995600"/>
                <a:gridCol w="8334625"/>
                <a:gridCol w="1418875"/>
              </a:tblGrid>
              <a:tr h="570700">
                <a:tc>
                  <a:txBody>
                    <a:bodyPr/>
                    <a:lstStyle/>
                    <a:p>
                      <a:pPr indent="0" lvl="0" marL="0" rtl="0" algn="ctr">
                        <a:lnSpc>
                          <a:spcPct val="115000"/>
                        </a:lnSpc>
                        <a:spcBef>
                          <a:spcPts val="1200"/>
                        </a:spcBef>
                        <a:spcAft>
                          <a:spcPts val="1200"/>
                        </a:spcAft>
                        <a:buNone/>
                      </a:pPr>
                      <a:r>
                        <a:rPr b="1" lang="pt-BR" sz="1100">
                          <a:solidFill>
                            <a:srgbClr val="FFFFFF"/>
                          </a:solidFill>
                        </a:rPr>
                        <a:t>Nº</a:t>
                      </a:r>
                      <a:endParaRPr b="1" sz="1100">
                        <a:solidFill>
                          <a:srgbClr val="FFFFFF"/>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1200"/>
                        </a:spcBef>
                        <a:spcAft>
                          <a:spcPts val="1200"/>
                        </a:spcAft>
                        <a:buNone/>
                      </a:pPr>
                      <a:r>
                        <a:rPr b="1" lang="pt-BR" sz="1100">
                          <a:solidFill>
                            <a:srgbClr val="FFFFFF"/>
                          </a:solidFill>
                        </a:rPr>
                        <a:t>Descrição</a:t>
                      </a:r>
                      <a:endParaRPr b="1" sz="1100">
                        <a:solidFill>
                          <a:srgbClr val="FFFFFF"/>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1200"/>
                        </a:spcBef>
                        <a:spcAft>
                          <a:spcPts val="1200"/>
                        </a:spcAft>
                        <a:buNone/>
                      </a:pPr>
                      <a:r>
                        <a:rPr b="1" lang="pt-BR" sz="1100">
                          <a:solidFill>
                            <a:srgbClr val="FFFFFF"/>
                          </a:solidFill>
                        </a:rPr>
                        <a:t>Ator</a:t>
                      </a:r>
                      <a:endParaRPr b="1" sz="1100">
                        <a:solidFill>
                          <a:srgbClr val="FFFFFF"/>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r>
              <a:tr h="4546600">
                <a:tc>
                  <a:txBody>
                    <a:bodyPr/>
                    <a:lstStyle/>
                    <a:p>
                      <a:pPr indent="0" lvl="0" marL="0" rtl="0" algn="ctr">
                        <a:lnSpc>
                          <a:spcPct val="115000"/>
                        </a:lnSpc>
                        <a:spcBef>
                          <a:spcPts val="1200"/>
                        </a:spcBef>
                        <a:spcAft>
                          <a:spcPts val="1200"/>
                        </a:spcAft>
                        <a:buNone/>
                      </a:pPr>
                      <a:r>
                        <a:rPr lang="pt-BR" sz="1700"/>
                        <a:t>RF 15</a:t>
                      </a:r>
                      <a:endParaRPr sz="17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rPr lang="pt-BR"/>
                        <a:t>O sistema deve permitir o cadastro, a alteração e a remoção de um ônibus. Tendo como atributos: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pt-BR"/>
                        <a:t>●	número do ônibus (String);</a:t>
                      </a:r>
                      <a:endParaRPr/>
                    </a:p>
                    <a:p>
                      <a:pPr indent="0" lvl="0" marL="0" rtl="0" algn="l">
                        <a:lnSpc>
                          <a:spcPct val="115000"/>
                        </a:lnSpc>
                        <a:spcBef>
                          <a:spcPts val="1200"/>
                        </a:spcBef>
                        <a:spcAft>
                          <a:spcPts val="0"/>
                        </a:spcAft>
                        <a:buNone/>
                      </a:pPr>
                      <a:r>
                        <a:rPr lang="pt-BR"/>
                        <a:t>●	acessibilidade (Acessibilidade - Cadastrado previamente);</a:t>
                      </a:r>
                      <a:endParaRPr/>
                    </a:p>
                    <a:p>
                      <a:pPr indent="0" lvl="0" marL="0" rtl="0" algn="l">
                        <a:lnSpc>
                          <a:spcPct val="115000"/>
                        </a:lnSpc>
                        <a:spcBef>
                          <a:spcPts val="1200"/>
                        </a:spcBef>
                        <a:spcAft>
                          <a:spcPts val="0"/>
                        </a:spcAft>
                        <a:buNone/>
                      </a:pPr>
                      <a:r>
                        <a:rPr lang="pt-BR"/>
                        <a:t>●	comodidade (Comodidade - Cadastrado previamente);</a:t>
                      </a:r>
                      <a:endParaRPr/>
                    </a:p>
                    <a:p>
                      <a:pPr indent="0" lvl="0" marL="0" rtl="0" algn="l">
                        <a:lnSpc>
                          <a:spcPct val="115000"/>
                        </a:lnSpc>
                        <a:spcBef>
                          <a:spcPts val="1200"/>
                        </a:spcBef>
                        <a:spcAft>
                          <a:spcPts val="0"/>
                        </a:spcAft>
                        <a:buNone/>
                      </a:pPr>
                      <a:r>
                        <a:rPr lang="pt-BR"/>
                        <a:t>●	embarque (Embarque - Cadastrado previamente);</a:t>
                      </a:r>
                      <a:endParaRPr/>
                    </a:p>
                    <a:p>
                      <a:pPr indent="0" lvl="0" marL="0" rtl="0" algn="l">
                        <a:lnSpc>
                          <a:spcPct val="115000"/>
                        </a:lnSpc>
                        <a:spcBef>
                          <a:spcPts val="1200"/>
                        </a:spcBef>
                        <a:spcAft>
                          <a:spcPts val="0"/>
                        </a:spcAft>
                        <a:buNone/>
                      </a:pPr>
                      <a:r>
                        <a:rPr lang="pt-BR"/>
                        <a:t>●	pagamento (Pagamento - Cadastrado previamente).</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rPr lang="pt-BR"/>
                        <a:t>Todos os atributos são obrigatórios, mas dois ônibus não podem possuir o mesmo número.</a:t>
                      </a:r>
                      <a:endParaRPr sz="12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700"/>
                        <a:t>Empresa</a:t>
                      </a:r>
                      <a:endParaRPr sz="17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2f86816e7e_0_27"/>
          <p:cNvSpPr/>
          <p:nvPr/>
        </p:nvSpPr>
        <p:spPr>
          <a:xfrm>
            <a:off x="0" y="-5414"/>
            <a:ext cx="12192000" cy="686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g12f86816e7e_0_27"/>
          <p:cNvSpPr/>
          <p:nvPr/>
        </p:nvSpPr>
        <p:spPr>
          <a:xfrm>
            <a:off x="0" y="-10835"/>
            <a:ext cx="12192000" cy="887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g12f86816e7e_0_27"/>
          <p:cNvSpPr/>
          <p:nvPr/>
        </p:nvSpPr>
        <p:spPr>
          <a:xfrm>
            <a:off x="208055" y="242068"/>
            <a:ext cx="10232100" cy="503100"/>
          </a:xfrm>
          <a:prstGeom prst="roundRect">
            <a:avLst>
              <a:gd fmla="val 50000" name="adj"/>
            </a:avLst>
          </a:prstGeom>
          <a:solidFill>
            <a:schemeClr val="lt1"/>
          </a:solidFill>
          <a:ln cap="flat" cmpd="sng" w="12700">
            <a:solidFill>
              <a:srgbClr val="F0F1F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 name="Google Shape;211;g12f86816e7e_0_27"/>
          <p:cNvSpPr txBox="1"/>
          <p:nvPr/>
        </p:nvSpPr>
        <p:spPr>
          <a:xfrm>
            <a:off x="379500" y="198450"/>
            <a:ext cx="82854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200"/>
              <a:buFont typeface="Arial"/>
              <a:buNone/>
            </a:pPr>
            <a:r>
              <a:rPr lang="pt-BR" sz="3200">
                <a:solidFill>
                  <a:schemeClr val="dk1"/>
                </a:solidFill>
                <a:latin typeface="Calibri"/>
                <a:ea typeface="Calibri"/>
                <a:cs typeface="Calibri"/>
                <a:sym typeface="Calibri"/>
              </a:rPr>
              <a:t>Requisitos do Software - Funcionais</a:t>
            </a:r>
            <a:endParaRPr sz="3200">
              <a:solidFill>
                <a:schemeClr val="dk1"/>
              </a:solidFill>
              <a:latin typeface="Calibri"/>
              <a:ea typeface="Calibri"/>
              <a:cs typeface="Calibri"/>
              <a:sym typeface="Calibri"/>
            </a:endParaRPr>
          </a:p>
        </p:txBody>
      </p:sp>
      <p:cxnSp>
        <p:nvCxnSpPr>
          <p:cNvPr id="212" name="Google Shape;212;g12f86816e7e_0_27"/>
          <p:cNvCxnSpPr/>
          <p:nvPr/>
        </p:nvCxnSpPr>
        <p:spPr>
          <a:xfrm>
            <a:off x="0" y="876773"/>
            <a:ext cx="12192000" cy="0"/>
          </a:xfrm>
          <a:prstGeom prst="straightConnector1">
            <a:avLst/>
          </a:prstGeom>
          <a:noFill/>
          <a:ln cap="flat" cmpd="sng" w="9525">
            <a:solidFill>
              <a:srgbClr val="E0E2E6"/>
            </a:solidFill>
            <a:prstDash val="solid"/>
            <a:miter lim="800000"/>
            <a:headEnd len="sm" w="sm" type="none"/>
            <a:tailEnd len="sm" w="sm" type="none"/>
          </a:ln>
        </p:spPr>
      </p:cxnSp>
      <p:grpSp>
        <p:nvGrpSpPr>
          <p:cNvPr id="213" name="Google Shape;213;g12f86816e7e_0_27"/>
          <p:cNvGrpSpPr/>
          <p:nvPr/>
        </p:nvGrpSpPr>
        <p:grpSpPr>
          <a:xfrm rot="10800000">
            <a:off x="10773079" y="374202"/>
            <a:ext cx="1052749" cy="226152"/>
            <a:chOff x="8109549" y="6040041"/>
            <a:chExt cx="1675818" cy="360000"/>
          </a:xfrm>
        </p:grpSpPr>
        <p:sp>
          <p:nvSpPr>
            <p:cNvPr id="214" name="Google Shape;214;g12f86816e7e_0_27"/>
            <p:cNvSpPr/>
            <p:nvPr/>
          </p:nvSpPr>
          <p:spPr>
            <a:xfrm>
              <a:off x="8109549" y="6040041"/>
              <a:ext cx="360000" cy="360000"/>
            </a:xfrm>
            <a:prstGeom prst="ellipse">
              <a:avLst/>
            </a:prstGeom>
            <a:solidFill>
              <a:srgbClr val="428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g12f86816e7e_0_27"/>
            <p:cNvSpPr/>
            <p:nvPr/>
          </p:nvSpPr>
          <p:spPr>
            <a:xfrm>
              <a:off x="8535792" y="6040041"/>
              <a:ext cx="360000" cy="360000"/>
            </a:xfrm>
            <a:prstGeom prst="ellipse">
              <a:avLst/>
            </a:prstGeom>
            <a:solidFill>
              <a:srgbClr val="EB44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6" name="Google Shape;216;g12f86816e7e_0_27"/>
            <p:cNvSpPr/>
            <p:nvPr/>
          </p:nvSpPr>
          <p:spPr>
            <a:xfrm>
              <a:off x="9425367" y="6040041"/>
              <a:ext cx="360000" cy="360000"/>
            </a:xfrm>
            <a:prstGeom prst="ellipse">
              <a:avLst/>
            </a:prstGeom>
            <a:solidFill>
              <a:srgbClr val="34A9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7" name="Google Shape;217;g12f86816e7e_0_27"/>
            <p:cNvSpPr/>
            <p:nvPr/>
          </p:nvSpPr>
          <p:spPr>
            <a:xfrm>
              <a:off x="8990185" y="6040041"/>
              <a:ext cx="360000" cy="360000"/>
            </a:xfrm>
            <a:prstGeom prst="ellipse">
              <a:avLst/>
            </a:prstGeom>
            <a:solidFill>
              <a:srgbClr val="FBBD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aphicFrame>
        <p:nvGraphicFramePr>
          <p:cNvPr id="218" name="Google Shape;218;g12f86816e7e_0_27"/>
          <p:cNvGraphicFramePr/>
          <p:nvPr/>
        </p:nvGraphicFramePr>
        <p:xfrm>
          <a:off x="721450" y="1240975"/>
          <a:ext cx="3000000" cy="3000000"/>
        </p:xfrm>
        <a:graphic>
          <a:graphicData uri="http://schemas.openxmlformats.org/drawingml/2006/table">
            <a:tbl>
              <a:tblPr>
                <a:noFill/>
                <a:tableStyleId>{81C6B5B4-1312-4278-BDF0-FE5E56830534}</a:tableStyleId>
              </a:tblPr>
              <a:tblGrid>
                <a:gridCol w="995600"/>
                <a:gridCol w="7746800"/>
                <a:gridCol w="2006700"/>
              </a:tblGrid>
              <a:tr h="570700">
                <a:tc>
                  <a:txBody>
                    <a:bodyPr/>
                    <a:lstStyle/>
                    <a:p>
                      <a:pPr indent="0" lvl="0" marL="0" rtl="0" algn="ctr">
                        <a:lnSpc>
                          <a:spcPct val="115000"/>
                        </a:lnSpc>
                        <a:spcBef>
                          <a:spcPts val="1200"/>
                        </a:spcBef>
                        <a:spcAft>
                          <a:spcPts val="1200"/>
                        </a:spcAft>
                        <a:buNone/>
                      </a:pPr>
                      <a:r>
                        <a:rPr b="1" lang="pt-BR" sz="1100">
                          <a:solidFill>
                            <a:srgbClr val="FFFFFF"/>
                          </a:solidFill>
                        </a:rPr>
                        <a:t>Nº</a:t>
                      </a:r>
                      <a:endParaRPr b="1" sz="1100">
                        <a:solidFill>
                          <a:srgbClr val="FFFFFF"/>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1200"/>
                        </a:spcBef>
                        <a:spcAft>
                          <a:spcPts val="1200"/>
                        </a:spcAft>
                        <a:buNone/>
                      </a:pPr>
                      <a:r>
                        <a:rPr b="1" lang="pt-BR" sz="1100">
                          <a:solidFill>
                            <a:srgbClr val="FFFFFF"/>
                          </a:solidFill>
                        </a:rPr>
                        <a:t>Descrição</a:t>
                      </a:r>
                      <a:endParaRPr b="1" sz="1100">
                        <a:solidFill>
                          <a:srgbClr val="FFFFFF"/>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1200"/>
                        </a:spcBef>
                        <a:spcAft>
                          <a:spcPts val="1200"/>
                        </a:spcAft>
                        <a:buNone/>
                      </a:pPr>
                      <a:r>
                        <a:rPr b="1" lang="pt-BR" sz="1100">
                          <a:solidFill>
                            <a:srgbClr val="FFFFFF"/>
                          </a:solidFill>
                        </a:rPr>
                        <a:t>Ator</a:t>
                      </a:r>
                      <a:endParaRPr b="1" sz="1100">
                        <a:solidFill>
                          <a:srgbClr val="FFFFFF"/>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r>
              <a:tr h="4546600">
                <a:tc>
                  <a:txBody>
                    <a:bodyPr/>
                    <a:lstStyle/>
                    <a:p>
                      <a:pPr indent="0" lvl="0" marL="0" rtl="0" algn="ctr">
                        <a:lnSpc>
                          <a:spcPct val="115000"/>
                        </a:lnSpc>
                        <a:spcBef>
                          <a:spcPts val="1200"/>
                        </a:spcBef>
                        <a:spcAft>
                          <a:spcPts val="1200"/>
                        </a:spcAft>
                        <a:buNone/>
                      </a:pPr>
                      <a:r>
                        <a:rPr lang="pt-BR" sz="1500"/>
                        <a:t>RF 20</a:t>
                      </a:r>
                      <a:endParaRPr sz="15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rPr lang="pt-BR"/>
                        <a:t>O sistema deve registrar um destino, sendo este um método. Tendo como retorno os atributos: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pt-BR"/>
                        <a:t>Neste método o sistema selecionará a parada mais próxima, do endereço de origem, e irá recomendar uma linha para se aproximar do endereço de destino.</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pt-BR"/>
                        <a:t>●	Endereço origem (String);</a:t>
                      </a:r>
                      <a:endParaRPr/>
                    </a:p>
                    <a:p>
                      <a:pPr indent="0" lvl="0" marL="0" rtl="0" algn="l">
                        <a:lnSpc>
                          <a:spcPct val="115000"/>
                        </a:lnSpc>
                        <a:spcBef>
                          <a:spcPts val="1200"/>
                        </a:spcBef>
                        <a:spcAft>
                          <a:spcPts val="0"/>
                        </a:spcAft>
                        <a:buNone/>
                      </a:pPr>
                      <a:r>
                        <a:rPr lang="pt-BR"/>
                        <a:t>●	Endereço destino(String).</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pt-BR"/>
                        <a:t>Todos os atributos são obrigatórios.</a:t>
                      </a:r>
                      <a:endParaRPr/>
                    </a:p>
                    <a:p>
                      <a:pPr indent="0" lvl="0" marL="0" rtl="0" algn="l">
                        <a:lnSpc>
                          <a:spcPct val="115000"/>
                        </a:lnSpc>
                        <a:spcBef>
                          <a:spcPts val="1200"/>
                        </a:spcBef>
                        <a:spcAft>
                          <a:spcPts val="1200"/>
                        </a:spcAft>
                        <a:buNone/>
                      </a:pPr>
                      <a:r>
                        <a:t/>
                      </a:r>
                      <a:endParaRPr sz="12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pt-BR" sz="1700"/>
                        <a:t>Usuário</a:t>
                      </a:r>
                      <a:endParaRPr sz="17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2021-09-22T21:52:34Z</dcterms:created>
  <dc:creator>Marcelo Setubal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0x010100A778E191ED542E438EFB617EA8D338DE</vt:lpwstr>
  </property>
</Properties>
</file>